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7" r:id="rId2"/>
    <p:sldId id="258" r:id="rId3"/>
    <p:sldId id="260" r:id="rId4"/>
    <p:sldId id="261" r:id="rId5"/>
    <p:sldId id="262" r:id="rId6"/>
    <p:sldId id="268" r:id="rId7"/>
    <p:sldId id="283" r:id="rId8"/>
    <p:sldId id="284" r:id="rId9"/>
    <p:sldId id="285" r:id="rId10"/>
    <p:sldId id="267" r:id="rId11"/>
    <p:sldId id="286" r:id="rId12"/>
    <p:sldId id="288" r:id="rId13"/>
    <p:sldId id="290" r:id="rId14"/>
    <p:sldId id="291" r:id="rId15"/>
    <p:sldId id="292" r:id="rId16"/>
    <p:sldId id="269" r:id="rId17"/>
    <p:sldId id="263" r:id="rId18"/>
    <p:sldId id="293" r:id="rId19"/>
    <p:sldId id="295" r:id="rId20"/>
    <p:sldId id="296" r:id="rId21"/>
    <p:sldId id="270" r:id="rId22"/>
    <p:sldId id="294" r:id="rId23"/>
    <p:sldId id="297" r:id="rId24"/>
    <p:sldId id="272" r:id="rId25"/>
    <p:sldId id="271" r:id="rId26"/>
    <p:sldId id="299" r:id="rId27"/>
    <p:sldId id="301" r:id="rId28"/>
    <p:sldId id="303" r:id="rId29"/>
    <p:sldId id="305" r:id="rId30"/>
    <p:sldId id="306" r:id="rId31"/>
    <p:sldId id="307" r:id="rId32"/>
    <p:sldId id="308" r:id="rId33"/>
    <p:sldId id="310" r:id="rId34"/>
    <p:sldId id="273" r:id="rId35"/>
    <p:sldId id="316" r:id="rId36"/>
    <p:sldId id="311" r:id="rId37"/>
    <p:sldId id="312" r:id="rId38"/>
    <p:sldId id="313" r:id="rId39"/>
    <p:sldId id="314" r:id="rId40"/>
    <p:sldId id="315" r:id="rId41"/>
    <p:sldId id="309" r:id="rId42"/>
    <p:sldId id="343" r:id="rId43"/>
    <p:sldId id="330" r:id="rId44"/>
    <p:sldId id="329" r:id="rId45"/>
    <p:sldId id="276" r:id="rId46"/>
    <p:sldId id="317" r:id="rId47"/>
    <p:sldId id="318" r:id="rId48"/>
    <p:sldId id="319" r:id="rId49"/>
    <p:sldId id="320" r:id="rId50"/>
    <p:sldId id="321" r:id="rId51"/>
    <p:sldId id="322" r:id="rId52"/>
    <p:sldId id="323" r:id="rId53"/>
    <p:sldId id="324" r:id="rId54"/>
    <p:sldId id="325" r:id="rId55"/>
    <p:sldId id="331" r:id="rId56"/>
    <p:sldId id="326" r:id="rId57"/>
    <p:sldId id="327" r:id="rId58"/>
    <p:sldId id="328" r:id="rId59"/>
    <p:sldId id="332" r:id="rId60"/>
    <p:sldId id="333" r:id="rId61"/>
    <p:sldId id="334" r:id="rId62"/>
    <p:sldId id="298" r:id="rId63"/>
    <p:sldId id="275" r:id="rId64"/>
    <p:sldId id="336" r:id="rId65"/>
    <p:sldId id="335" r:id="rId66"/>
    <p:sldId id="337" r:id="rId67"/>
    <p:sldId id="264" r:id="rId68"/>
    <p:sldId id="277" r:id="rId69"/>
    <p:sldId id="338" r:id="rId70"/>
    <p:sldId id="344" r:id="rId71"/>
    <p:sldId id="280" r:id="rId72"/>
    <p:sldId id="342" r:id="rId73"/>
    <p:sldId id="341" r:id="rId74"/>
    <p:sldId id="279" r:id="rId75"/>
    <p:sldId id="278" r:id="rId76"/>
    <p:sldId id="339" r:id="rId77"/>
    <p:sldId id="340" r:id="rId78"/>
    <p:sldId id="282" r:id="rId7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B1AD0-5E07-4540-96D8-A44A6816552E}" type="datetimeFigureOut">
              <a:rPr lang="fr-FR" smtClean="0"/>
              <a:pPr/>
              <a:t>03/11/2024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49D1D6-6AAD-4141-84AB-3C701A20BCCA}" type="slidenum">
              <a:rPr lang="fr-FR" smtClean="0"/>
              <a:pPr/>
              <a:t>‹N°›</a:t>
            </a:fld>
            <a:endParaRPr lang="fr-FR"/>
          </a:p>
        </p:txBody>
      </p:sp>
    </p:spTree>
    <p:extLst>
      <p:ext uri="{BB962C8B-B14F-4D97-AF65-F5344CB8AC3E}">
        <p14:creationId xmlns:p14="http://schemas.microsoft.com/office/powerpoint/2010/main" val="2152415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F949D1D6-6AAD-4141-84AB-3C701A20BCCA}" type="slidenum">
              <a:rPr lang="fr-FR" smtClean="0"/>
              <a:pPr/>
              <a:t>1</a:t>
            </a:fld>
            <a:endParaRPr lang="fr-FR"/>
          </a:p>
        </p:txBody>
      </p:sp>
    </p:spTree>
    <p:extLst>
      <p:ext uri="{BB962C8B-B14F-4D97-AF65-F5344CB8AC3E}">
        <p14:creationId xmlns:p14="http://schemas.microsoft.com/office/powerpoint/2010/main" val="626977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56595D2B-070B-4DF9-BB01-DA089CD6163D}" type="slidenum">
              <a:rPr lang="en-US" smtClean="0"/>
              <a:pPr/>
              <a:t>44</a:t>
            </a:fld>
            <a:endParaRPr lang="fr-F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2AB7235-D93A-4F79-AD53-971FDD0DF79A}"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4612AF-F5F7-4559-A447-5C44D83D73E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B7235-D93A-4F79-AD53-971FDD0DF79A}" type="datetimeFigureOut">
              <a:rPr lang="fr-FR" smtClean="0"/>
              <a:pPr/>
              <a:t>03/11/2024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612AF-F5F7-4559-A447-5C44D83D73E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332657"/>
            <a:ext cx="8280920" cy="1152127"/>
          </a:xfrm>
          <a:noFill/>
          <a:ln>
            <a:noFill/>
          </a:ln>
        </p:spPr>
        <p:txBody>
          <a:bodyPr>
            <a:normAutofit fontScale="90000"/>
          </a:bodyPr>
          <a:lstStyle/>
          <a:p>
            <a:r>
              <a:rPr lang="fr-FR" b="1" dirty="0"/>
              <a:t>La Chambre Nationale des Commissaires aux Comptes</a:t>
            </a:r>
          </a:p>
        </p:txBody>
      </p:sp>
      <p:sp>
        <p:nvSpPr>
          <p:cNvPr id="3" name="Sous-titre 2"/>
          <p:cNvSpPr>
            <a:spLocks noGrp="1"/>
          </p:cNvSpPr>
          <p:nvPr>
            <p:ph type="subTitle" idx="1"/>
          </p:nvPr>
        </p:nvSpPr>
        <p:spPr>
          <a:xfrm>
            <a:off x="467544" y="1772816"/>
            <a:ext cx="8352928" cy="4464496"/>
          </a:xfrm>
          <a:ln>
            <a:noFill/>
          </a:ln>
        </p:spPr>
        <p:txBody>
          <a:bodyPr>
            <a:normAutofit fontScale="92500"/>
          </a:bodyPr>
          <a:lstStyle/>
          <a:p>
            <a:r>
              <a:rPr lang="fr-FR" i="1" dirty="0">
                <a:solidFill>
                  <a:schemeClr val="tx1">
                    <a:lumMod val="95000"/>
                    <a:lumOff val="5000"/>
                  </a:schemeClr>
                </a:solidFill>
              </a:rPr>
              <a:t>organise un séminaire sur :</a:t>
            </a:r>
          </a:p>
          <a:p>
            <a:endParaRPr lang="fr-FR" dirty="0"/>
          </a:p>
          <a:p>
            <a:r>
              <a:rPr lang="fr-FR" sz="4800" b="1" dirty="0">
                <a:solidFill>
                  <a:schemeClr val="tx1"/>
                </a:solidFill>
                <a:latin typeface="+mj-lt"/>
                <a:ea typeface="+mj-ea"/>
                <a:cs typeface="+mj-cs"/>
              </a:rPr>
              <a:t>La Fiscalité applicable aux contrats conclus</a:t>
            </a:r>
          </a:p>
          <a:p>
            <a:r>
              <a:rPr lang="fr-FR" sz="4800" b="1" dirty="0">
                <a:solidFill>
                  <a:schemeClr val="tx1"/>
                </a:solidFill>
                <a:latin typeface="+mj-lt"/>
                <a:ea typeface="+mj-ea"/>
                <a:cs typeface="+mj-cs"/>
              </a:rPr>
              <a:t>   avec les entreprises étrangères</a:t>
            </a:r>
          </a:p>
          <a:p>
            <a:pPr algn="r"/>
            <a:endParaRPr lang="fr-FR" sz="3000" b="1" dirty="0">
              <a:solidFill>
                <a:schemeClr val="tx1"/>
              </a:solidFill>
              <a:latin typeface="+mj-lt"/>
              <a:ea typeface="+mj-ea"/>
              <a:cs typeface="+mj-cs"/>
            </a:endParaRPr>
          </a:p>
          <a:p>
            <a:pPr algn="r"/>
            <a:r>
              <a:rPr lang="fr-FR" sz="3000" b="1" dirty="0">
                <a:solidFill>
                  <a:schemeClr val="tx1"/>
                </a:solidFill>
                <a:latin typeface="+mj-lt"/>
                <a:ea typeface="+mj-ea"/>
                <a:cs typeface="+mj-cs"/>
              </a:rPr>
              <a:t>Alger, le 02 novembre 2024</a:t>
            </a:r>
          </a:p>
          <a:p>
            <a:endParaRPr lang="fr-FR" sz="4800" dirty="0">
              <a:solidFill>
                <a:schemeClr val="tx1"/>
              </a:solidFill>
              <a:latin typeface="+mj-lt"/>
              <a:ea typeface="+mj-ea"/>
              <a:cs typeface="+mj-cs"/>
            </a:endParaRPr>
          </a:p>
          <a:p>
            <a:endParaRPr lang="fr-FR" dirty="0"/>
          </a:p>
          <a:p>
            <a:pPr algn="r"/>
            <a:endParaRPr lang="fr-FR" b="1"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a:t>
            </a:r>
          </a:p>
          <a:p>
            <a:pPr marL="719138" algn="l">
              <a:lnSpc>
                <a:spcPct val="120000"/>
              </a:lnSpc>
              <a:spcBef>
                <a:spcPts val="0"/>
              </a:spcBef>
            </a:pPr>
            <a:r>
              <a:rPr lang="fr-FR" sz="2000" dirty="0">
                <a:solidFill>
                  <a:schemeClr val="tx1">
                    <a:lumMod val="95000"/>
                    <a:lumOff val="5000"/>
                  </a:schemeClr>
                </a:solidFill>
              </a:rPr>
              <a:t> </a:t>
            </a:r>
          </a:p>
          <a:p>
            <a:pPr marL="719138" algn="l">
              <a:lnSpc>
                <a:spcPct val="120000"/>
              </a:lnSpc>
              <a:spcBef>
                <a:spcPts val="0"/>
              </a:spcBef>
              <a:buFont typeface="Wingdings" pitchFamily="2" charset="2"/>
              <a:buChar char="ü"/>
            </a:pPr>
            <a:r>
              <a:rPr lang="fr-FR" sz="2000" dirty="0">
                <a:solidFill>
                  <a:schemeClr val="tx1">
                    <a:lumMod val="95000"/>
                    <a:lumOff val="5000"/>
                  </a:schemeClr>
                </a:solidFill>
              </a:rPr>
              <a:t>Contrats de vente</a:t>
            </a:r>
          </a:p>
          <a:p>
            <a:pPr marL="719138" algn="l">
              <a:lnSpc>
                <a:spcPct val="120000"/>
              </a:lnSpc>
              <a:spcBef>
                <a:spcPts val="0"/>
              </a:spcBef>
            </a:pPr>
            <a:endParaRPr lang="fr-FR" sz="2000" dirty="0">
              <a:solidFill>
                <a:schemeClr val="tx1">
                  <a:lumMod val="95000"/>
                  <a:lumOff val="5000"/>
                </a:schemeClr>
              </a:solidFill>
            </a:endParaRPr>
          </a:p>
          <a:p>
            <a:pPr marL="90488" algn="l">
              <a:lnSpc>
                <a:spcPct val="120000"/>
              </a:lnSpc>
              <a:spcBef>
                <a:spcPts val="0"/>
              </a:spcBef>
            </a:pPr>
            <a:r>
              <a:rPr lang="fr-FR" sz="2000" dirty="0">
                <a:solidFill>
                  <a:schemeClr val="tx1">
                    <a:lumMod val="95000"/>
                    <a:lumOff val="5000"/>
                  </a:schemeClr>
                </a:solidFill>
              </a:rPr>
              <a:t>Les contrats de vente peuvent porter soit sur des marchandises soit sur des biens d’équipement.</a:t>
            </a:r>
          </a:p>
          <a:p>
            <a:pPr marL="90488" algn="l">
              <a:lnSpc>
                <a:spcPct val="120000"/>
              </a:lnSpc>
              <a:spcBef>
                <a:spcPts val="0"/>
              </a:spcBef>
            </a:pPr>
            <a:endParaRPr lang="fr-FR" sz="2000" dirty="0">
              <a:solidFill>
                <a:schemeClr val="tx1">
                  <a:lumMod val="95000"/>
                  <a:lumOff val="5000"/>
                </a:schemeClr>
              </a:solidFill>
            </a:endParaRPr>
          </a:p>
          <a:p>
            <a:pPr marL="90488" algn="l">
              <a:lnSpc>
                <a:spcPct val="120000"/>
              </a:lnSpc>
              <a:spcBef>
                <a:spcPts val="0"/>
              </a:spcBef>
            </a:pPr>
            <a:r>
              <a:rPr lang="fr-FR" sz="2000" dirty="0">
                <a:solidFill>
                  <a:schemeClr val="tx1">
                    <a:lumMod val="95000"/>
                    <a:lumOff val="5000"/>
                  </a:schemeClr>
                </a:solidFill>
              </a:rPr>
              <a:t>Pour ce dernier cas, des garanties sont, généralement, associées à la transaction en matière de remplacement gratuits des pièces défectueuses, de la garantie de la maintenance gratuite, de réparation des malfaçons, etc.</a:t>
            </a:r>
          </a:p>
          <a:p>
            <a:pPr marL="90488" algn="l">
              <a:lnSpc>
                <a:spcPct val="120000"/>
              </a:lnSpc>
              <a:spcBef>
                <a:spcPts val="0"/>
              </a:spcBef>
            </a:pPr>
            <a:endParaRPr lang="fr-FR" sz="2000" dirty="0">
              <a:solidFill>
                <a:schemeClr val="tx1">
                  <a:lumMod val="95000"/>
                  <a:lumOff val="5000"/>
                </a:schemeClr>
              </a:solidFill>
            </a:endParaRPr>
          </a:p>
          <a:p>
            <a:pPr marL="90488" lvl="0" algn="l">
              <a:lnSpc>
                <a:spcPct val="120000"/>
              </a:lnSpc>
              <a:spcBef>
                <a:spcPts val="0"/>
              </a:spcBef>
            </a:pPr>
            <a:r>
              <a:rPr lang="fr-FR" sz="2000" dirty="0">
                <a:solidFill>
                  <a:schemeClr val="tx1">
                    <a:lumMod val="95000"/>
                    <a:lumOff val="5000"/>
                  </a:schemeClr>
                </a:solidFill>
              </a:rPr>
              <a:t>L’Incoterm relatif à l’opération d’importation est, généralement, spécifié dans le contrat. L’Incoterm détermine le </a:t>
            </a:r>
            <a:r>
              <a:rPr lang="fr-FR" sz="2000" b="1" dirty="0">
                <a:solidFill>
                  <a:schemeClr val="tx1">
                    <a:lumMod val="95000"/>
                    <a:lumOff val="5000"/>
                  </a:schemeClr>
                </a:solidFill>
              </a:rPr>
              <a:t>degré de responsabilité </a:t>
            </a:r>
            <a:r>
              <a:rPr lang="fr-FR" sz="2000" dirty="0">
                <a:solidFill>
                  <a:schemeClr val="tx1">
                    <a:lumMod val="95000"/>
                    <a:lumOff val="5000"/>
                  </a:schemeClr>
                </a:solidFill>
              </a:rPr>
              <a:t>de chacune des parties dans l’opération de vente.</a:t>
            </a:r>
          </a:p>
          <a:p>
            <a:pPr marL="90488" lvl="0" algn="l">
              <a:lnSpc>
                <a:spcPct val="120000"/>
              </a:lnSpc>
              <a:spcBef>
                <a:spcPts val="0"/>
              </a:spcBef>
            </a:pPr>
            <a:r>
              <a:rPr lang="fr-FR" sz="2000" b="1" dirty="0">
                <a:solidFill>
                  <a:schemeClr val="tx1">
                    <a:lumMod val="95000"/>
                    <a:lumOff val="5000"/>
                  </a:schemeClr>
                </a:solidFill>
              </a:rPr>
              <a:t>Question: distinguer entre l’incoterm CAF et FOB   //   CIF et CAF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de travaux immobiliers</a:t>
            </a:r>
          </a:p>
          <a:p>
            <a:pPr marL="719138"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contrats de travaux immobiliers peuvent consister en la construction de biens immeubles, d’ouvrages d’art, de routes, etc. Elle s’accompagne, accessoirement, par des prestations de services (études) nécessaires pour la réalisations desdits travaux.</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b="1" dirty="0">
                <a:solidFill>
                  <a:schemeClr val="tx1">
                    <a:lumMod val="95000"/>
                    <a:lumOff val="5000"/>
                  </a:schemeClr>
                </a:solidFill>
              </a:rPr>
              <a:t>Remarque:</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opérations de livraison de certains équipements destinés à être incorporés d’une manière définitive dans l’ouvrage immobilier sont classées comme étant des travaux immobiliers.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449263" lvl="0" algn="l">
              <a:lnSpc>
                <a:spcPct val="120000"/>
              </a:lnSpc>
              <a:spcBef>
                <a:spcPts val="0"/>
              </a:spcBef>
              <a:buFont typeface="Wingdings" pitchFamily="2" charset="2"/>
              <a:buChar char="ü"/>
            </a:pPr>
            <a:r>
              <a:rPr lang="fr-FR" sz="2000" dirty="0">
                <a:solidFill>
                  <a:schemeClr val="tx1">
                    <a:lumMod val="95000"/>
                    <a:lumOff val="5000"/>
                  </a:schemeClr>
                </a:solidFill>
              </a:rPr>
              <a:t>Contrats de prestation de services</a:t>
            </a:r>
          </a:p>
          <a:p>
            <a:pPr marL="719138"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contrats de prestation de services portent, généralement, sur :</a:t>
            </a:r>
          </a:p>
          <a:p>
            <a:pPr lvl="0" algn="l">
              <a:lnSpc>
                <a:spcPct val="120000"/>
              </a:lnSpc>
              <a:spcBef>
                <a:spcPts val="0"/>
              </a:spcBef>
            </a:pPr>
            <a:endParaRPr lang="fr-FR" sz="2000" dirty="0">
              <a:solidFill>
                <a:schemeClr val="tx1">
                  <a:lumMod val="95000"/>
                  <a:lumOff val="5000"/>
                </a:schemeClr>
              </a:solidFill>
            </a:endParaRP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des études (architecturaux, de marchés, </a:t>
            </a:r>
            <a:r>
              <a:rPr lang="fr-FR" sz="2000" dirty="0" err="1">
                <a:solidFill>
                  <a:schemeClr val="tx1">
                    <a:lumMod val="95000"/>
                    <a:lumOff val="5000"/>
                  </a:schemeClr>
                </a:solidFill>
              </a:rPr>
              <a:t>etc</a:t>
            </a:r>
            <a:r>
              <a:rPr lang="fr-FR" sz="2000" dirty="0">
                <a:solidFill>
                  <a:schemeClr val="tx1">
                    <a:lumMod val="95000"/>
                    <a:lumOff val="5000"/>
                  </a:schemeClr>
                </a:solidFill>
              </a:rPr>
              <a:t>);</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des prestations informatiques (développement, installation, </a:t>
            </a:r>
            <a:r>
              <a:rPr lang="fr-FR" sz="2000" dirty="0" err="1">
                <a:solidFill>
                  <a:schemeClr val="tx1">
                    <a:lumMod val="95000"/>
                    <a:lumOff val="5000"/>
                  </a:schemeClr>
                </a:solidFill>
              </a:rPr>
              <a:t>etc</a:t>
            </a:r>
            <a:r>
              <a:rPr lang="fr-FR" sz="2000" dirty="0">
                <a:solidFill>
                  <a:schemeClr val="tx1">
                    <a:lumMod val="95000"/>
                    <a:lumOff val="5000"/>
                  </a:schemeClr>
                </a:solidFill>
              </a:rPr>
              <a:t>);</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 la fourniture de conseils;</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 la supervision de chantiers;</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 la mise à disposition de personnel;</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des opérations de gardiennage;</a:t>
            </a:r>
          </a:p>
          <a:p>
            <a:pPr marL="900113" lvl="0" algn="l">
              <a:lnSpc>
                <a:spcPct val="120000"/>
              </a:lnSpc>
              <a:spcBef>
                <a:spcPts val="0"/>
              </a:spcBef>
              <a:buFont typeface="Wingdings" pitchFamily="2" charset="2"/>
              <a:buChar char="Ø"/>
            </a:pPr>
            <a:r>
              <a:rPr lang="fr-FR" sz="2000" dirty="0">
                <a:solidFill>
                  <a:schemeClr val="tx1">
                    <a:lumMod val="95000"/>
                    <a:lumOff val="5000"/>
                  </a:schemeClr>
                </a:solidFill>
              </a:rPr>
              <a:t>… etc.</a:t>
            </a:r>
          </a:p>
          <a:p>
            <a:pPr lvl="0" algn="l">
              <a:lnSpc>
                <a:spcPct val="120000"/>
              </a:lnSpc>
              <a:spcBef>
                <a:spcPts val="0"/>
              </a:spcBef>
            </a:pPr>
            <a:r>
              <a:rPr lang="fr-FR" sz="2000" dirty="0">
                <a:solidFill>
                  <a:schemeClr val="tx1">
                    <a:lumMod val="95000"/>
                    <a:lumOff val="5000"/>
                  </a:schemeClr>
                </a:solidFill>
              </a:rPr>
              <a:t>Ce type de contrat peut comporter uniquement des PS ou être accompagné, accessoirement, de la livraison de marchandises ou d’équipements.  </a:t>
            </a: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Engineering, </a:t>
            </a:r>
            <a:r>
              <a:rPr lang="fr-FR" sz="2000" dirty="0" err="1">
                <a:solidFill>
                  <a:schemeClr val="tx1">
                    <a:lumMod val="95000"/>
                    <a:lumOff val="5000"/>
                  </a:schemeClr>
                </a:solidFill>
              </a:rPr>
              <a:t>Procurement</a:t>
            </a:r>
            <a:r>
              <a:rPr lang="fr-FR" sz="2000" dirty="0">
                <a:solidFill>
                  <a:schemeClr val="tx1">
                    <a:lumMod val="95000"/>
                    <a:lumOff val="5000"/>
                  </a:schemeClr>
                </a:solidFill>
              </a:rPr>
              <a:t>, and Construction (EPC)</a:t>
            </a:r>
          </a:p>
          <a:p>
            <a:pPr marL="719138"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contrats EPC sont des contrats mixtes qui comportent à la fois la fourniture de services, la livraison de biens d’équipement et des opérations des travaux immobiliers.</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En effet, le contractant est responsable de l’ensemble du projets ( de la conception jusqu’à la construction et l’élaboration de tests.</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Dans le cadre des contrats EPC, il y a lieu de distinguer </a:t>
            </a:r>
            <a:r>
              <a:rPr lang="fr-BE" sz="2000" dirty="0">
                <a:solidFill>
                  <a:schemeClr val="tx1">
                    <a:lumMod val="95000"/>
                    <a:lumOff val="5000"/>
                  </a:schemeClr>
                </a:solidFill>
              </a:rPr>
              <a:t>les contrats de vente d’usines « clés en mains », d’usines « produit en mains » ou celui de « marché en mains ».</a:t>
            </a: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Engineering, </a:t>
            </a:r>
            <a:r>
              <a:rPr lang="fr-FR" sz="2000" dirty="0" err="1">
                <a:solidFill>
                  <a:schemeClr val="tx1">
                    <a:lumMod val="95000"/>
                    <a:lumOff val="5000"/>
                  </a:schemeClr>
                </a:solidFill>
              </a:rPr>
              <a:t>Procurement</a:t>
            </a:r>
            <a:r>
              <a:rPr lang="fr-FR" sz="2000" dirty="0">
                <a:solidFill>
                  <a:schemeClr val="tx1">
                    <a:lumMod val="95000"/>
                    <a:lumOff val="5000"/>
                  </a:schemeClr>
                </a:solidFill>
              </a:rPr>
              <a:t>, and Construction (EPC)-suite-</a:t>
            </a:r>
          </a:p>
          <a:p>
            <a:pPr marL="719138" lvl="0" algn="l">
              <a:lnSpc>
                <a:spcPct val="120000"/>
              </a:lnSpc>
              <a:spcBef>
                <a:spcPts val="0"/>
              </a:spcBef>
            </a:pPr>
            <a:endParaRPr lang="fr-FR" sz="2000" dirty="0">
              <a:solidFill>
                <a:schemeClr val="tx1">
                  <a:lumMod val="95000"/>
                  <a:lumOff val="5000"/>
                </a:schemeClr>
              </a:solidFill>
            </a:endParaRPr>
          </a:p>
          <a:p>
            <a:pPr algn="l"/>
            <a:r>
              <a:rPr lang="fr-BE" sz="2000" dirty="0">
                <a:solidFill>
                  <a:schemeClr val="tx1">
                    <a:lumMod val="95000"/>
                    <a:lumOff val="5000"/>
                  </a:schemeClr>
                </a:solidFill>
              </a:rPr>
              <a:t>La vente d’usine « </a:t>
            </a:r>
            <a:r>
              <a:rPr lang="fr-BE" sz="2000" b="1" dirty="0">
                <a:solidFill>
                  <a:schemeClr val="tx1">
                    <a:lumMod val="95000"/>
                    <a:lumOff val="5000"/>
                  </a:schemeClr>
                </a:solidFill>
              </a:rPr>
              <a:t>clés en mains</a:t>
            </a:r>
            <a:r>
              <a:rPr lang="fr-BE" sz="2000" dirty="0">
                <a:solidFill>
                  <a:schemeClr val="tx1">
                    <a:lumMod val="95000"/>
                    <a:lumOff val="5000"/>
                  </a:schemeClr>
                </a:solidFill>
              </a:rPr>
              <a:t> » se résume en la fourniture technique de l’ensemble des installations et la réalisation des travaux prévus dans le contrat. Bien entendu, ces installations doivent être fournies en état de marche, c’est ainsi que des tests ou des essais de réception doivent avoir lieu avant la réception définitive de l’usine.</a:t>
            </a:r>
            <a:endParaRPr lang="fr-FR" sz="2000" dirty="0">
              <a:solidFill>
                <a:schemeClr val="tx1">
                  <a:lumMod val="95000"/>
                  <a:lumOff val="5000"/>
                </a:schemeClr>
              </a:solidFill>
            </a:endParaRPr>
          </a:p>
          <a:p>
            <a:pPr algn="l"/>
            <a:r>
              <a:rPr lang="fr-BE" sz="2000" dirty="0">
                <a:solidFill>
                  <a:schemeClr val="tx1">
                    <a:lumMod val="95000"/>
                    <a:lumOff val="5000"/>
                  </a:schemeClr>
                </a:solidFill>
              </a:rPr>
              <a:t> </a:t>
            </a:r>
            <a:endParaRPr lang="fr-FR" sz="2000" dirty="0">
              <a:solidFill>
                <a:schemeClr val="tx1">
                  <a:lumMod val="95000"/>
                  <a:lumOff val="5000"/>
                </a:schemeClr>
              </a:solidFill>
            </a:endParaRPr>
          </a:p>
          <a:p>
            <a:pPr algn="l"/>
            <a:r>
              <a:rPr lang="fr-BE" sz="2000" dirty="0">
                <a:solidFill>
                  <a:schemeClr val="tx1">
                    <a:lumMod val="95000"/>
                    <a:lumOff val="5000"/>
                  </a:schemeClr>
                </a:solidFill>
              </a:rPr>
              <a:t>La vente d’usine « </a:t>
            </a:r>
            <a:r>
              <a:rPr lang="fr-BE" sz="2000" b="1" dirty="0">
                <a:solidFill>
                  <a:schemeClr val="tx1">
                    <a:lumMod val="95000"/>
                    <a:lumOff val="5000"/>
                  </a:schemeClr>
                </a:solidFill>
              </a:rPr>
              <a:t>produit en mains</a:t>
            </a:r>
            <a:r>
              <a:rPr lang="fr-BE" sz="2000" dirty="0">
                <a:solidFill>
                  <a:schemeClr val="tx1">
                    <a:lumMod val="95000"/>
                    <a:lumOff val="5000"/>
                  </a:schemeClr>
                </a:solidFill>
              </a:rPr>
              <a:t> » consiste, quant à elle, non seulement en la réception technique de l’usine, mais également en la réception « économique » et ce, parce qu’elle implique une formation d’un personnel opérationnel et une mise en marche effective de l’usine.</a:t>
            </a:r>
            <a:endParaRPr lang="fr-FR" sz="2000" dirty="0">
              <a:solidFill>
                <a:schemeClr val="tx1">
                  <a:lumMod val="95000"/>
                  <a:lumOff val="5000"/>
                </a:schemeClr>
              </a:solidFill>
            </a:endParaRPr>
          </a:p>
          <a:p>
            <a:r>
              <a:rPr lang="fr-BE" sz="2000" dirty="0"/>
              <a:t>  </a:t>
            </a:r>
            <a:endParaRPr lang="fr-FR" sz="2000" dirty="0"/>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Engineering, </a:t>
            </a:r>
            <a:r>
              <a:rPr lang="fr-FR" sz="2000" dirty="0" err="1">
                <a:solidFill>
                  <a:schemeClr val="tx1">
                    <a:lumMod val="95000"/>
                    <a:lumOff val="5000"/>
                  </a:schemeClr>
                </a:solidFill>
              </a:rPr>
              <a:t>Procurement</a:t>
            </a:r>
            <a:r>
              <a:rPr lang="fr-FR" sz="2000" dirty="0">
                <a:solidFill>
                  <a:schemeClr val="tx1">
                    <a:lumMod val="95000"/>
                    <a:lumOff val="5000"/>
                  </a:schemeClr>
                </a:solidFill>
              </a:rPr>
              <a:t>, and Construction (EPC)-suite-</a:t>
            </a:r>
          </a:p>
          <a:p>
            <a:pPr marL="719138" lvl="0" algn="l">
              <a:lnSpc>
                <a:spcPct val="120000"/>
              </a:lnSpc>
              <a:spcBef>
                <a:spcPts val="0"/>
              </a:spcBef>
            </a:pPr>
            <a:endParaRPr lang="fr-FR" sz="2000" dirty="0">
              <a:solidFill>
                <a:schemeClr val="tx1">
                  <a:lumMod val="95000"/>
                  <a:lumOff val="5000"/>
                </a:schemeClr>
              </a:solidFill>
            </a:endParaRPr>
          </a:p>
          <a:p>
            <a:pPr algn="l"/>
            <a:r>
              <a:rPr lang="fr-BE" sz="2000" dirty="0">
                <a:solidFill>
                  <a:schemeClr val="tx1">
                    <a:lumMod val="95000"/>
                    <a:lumOff val="5000"/>
                  </a:schemeClr>
                </a:solidFill>
              </a:rPr>
              <a:t>S’agissant de la vente d’usine « </a:t>
            </a:r>
            <a:r>
              <a:rPr lang="fr-BE" sz="2000" b="1" dirty="0">
                <a:solidFill>
                  <a:schemeClr val="tx1">
                    <a:lumMod val="95000"/>
                    <a:lumOff val="5000"/>
                  </a:schemeClr>
                </a:solidFill>
              </a:rPr>
              <a:t>marché en mains</a:t>
            </a:r>
            <a:r>
              <a:rPr lang="fr-BE" sz="2000" dirty="0">
                <a:solidFill>
                  <a:schemeClr val="tx1">
                    <a:lumMod val="95000"/>
                    <a:lumOff val="5000"/>
                  </a:schemeClr>
                </a:solidFill>
              </a:rPr>
              <a:t> », le fournisseur procède, en sus de la fourniture technique de l’usine, à l’accompagnement de son client dans la phase de commercialisation. Ledit fournisseur aura soit à acheter, lui-même, une partie des produits de son client soit à en assurer la commercialisation auprès de tiers.  </a:t>
            </a:r>
          </a:p>
          <a:p>
            <a:pPr algn="l"/>
            <a:r>
              <a:rPr lang="fr-BE" sz="2000" dirty="0">
                <a:solidFill>
                  <a:schemeClr val="tx1">
                    <a:lumMod val="95000"/>
                    <a:lumOff val="5000"/>
                  </a:schemeClr>
                </a:solidFill>
              </a:rPr>
              <a:t> </a:t>
            </a:r>
            <a:endParaRPr lang="fr-FR" sz="2000" dirty="0">
              <a:solidFill>
                <a:schemeClr val="tx1">
                  <a:lumMod val="95000"/>
                  <a:lumOff val="5000"/>
                </a:schemeClr>
              </a:solidFill>
            </a:endParaRPr>
          </a:p>
          <a:p>
            <a:pPr lvl="0" algn="l"/>
            <a:r>
              <a:rPr lang="fr-BE" sz="2000" i="1" dirty="0">
                <a:solidFill>
                  <a:schemeClr val="tx1">
                    <a:lumMod val="95000"/>
                    <a:lumOff val="5000"/>
                  </a:schemeClr>
                </a:solidFill>
              </a:rPr>
              <a:t>Pour plus de détails de ces notions voir : R.DUCCINI, Stratégie fiscale des contrats internationaux, Lexis Nexis, Litec, 2006, p 56 et suivant.</a:t>
            </a:r>
          </a:p>
          <a:p>
            <a:pPr lvl="0" algn="l"/>
            <a:endParaRPr lang="fr-BE" sz="2000" dirty="0">
              <a:solidFill>
                <a:schemeClr val="tx1">
                  <a:lumMod val="95000"/>
                  <a:lumOff val="5000"/>
                </a:schemeClr>
              </a:solidFill>
            </a:endParaRPr>
          </a:p>
          <a:p>
            <a:pPr marL="1169988" lvl="0" indent="-1169988" algn="l"/>
            <a:r>
              <a:rPr lang="fr-BE" sz="2000" b="1" dirty="0">
                <a:solidFill>
                  <a:schemeClr val="tx1">
                    <a:lumMod val="95000"/>
                    <a:lumOff val="5000"/>
                  </a:schemeClr>
                </a:solidFill>
              </a:rPr>
              <a:t>Question: quelles sont les problématiques d’imposition que peut induire les contrats EPC?</a:t>
            </a:r>
            <a:endParaRPr lang="fr-FR" sz="2000" b="1" dirty="0">
              <a:solidFill>
                <a:schemeClr val="tx1">
                  <a:lumMod val="95000"/>
                  <a:lumOff val="5000"/>
                </a:schemeClr>
              </a:solidFill>
            </a:endParaRPr>
          </a:p>
          <a:p>
            <a:pPr algn="l"/>
            <a:endParaRPr lang="fr-FR" sz="2000" dirty="0"/>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B- Typologie des contrats conclus avec les entreprises étrangères-suite-</a:t>
            </a:r>
          </a:p>
          <a:p>
            <a:pPr marL="719138" algn="l">
              <a:lnSpc>
                <a:spcPct val="120000"/>
              </a:lnSpc>
              <a:spcBef>
                <a:spcPts val="0"/>
              </a:spcBef>
            </a:pPr>
            <a:r>
              <a:rPr lang="fr-FR" sz="2000" dirty="0">
                <a:solidFill>
                  <a:schemeClr val="tx1">
                    <a:lumMod val="95000"/>
                    <a:lumOff val="5000"/>
                  </a:schemeClr>
                </a:solidFill>
              </a:rPr>
              <a:t> </a:t>
            </a:r>
          </a:p>
          <a:p>
            <a:pPr marL="719138" algn="l">
              <a:lnSpc>
                <a:spcPct val="120000"/>
              </a:lnSpc>
              <a:spcBef>
                <a:spcPts val="0"/>
              </a:spcBef>
              <a:buFont typeface="Wingdings" pitchFamily="2" charset="2"/>
              <a:buChar char="ü"/>
            </a:pPr>
            <a:r>
              <a:rPr lang="en-GB" sz="2000" dirty="0">
                <a:solidFill>
                  <a:schemeClr val="tx1">
                    <a:lumMod val="95000"/>
                    <a:lumOff val="5000"/>
                  </a:schemeClr>
                </a:solidFill>
              </a:rPr>
              <a:t>Contrats engineering, procurement, supervision (EPS)</a:t>
            </a:r>
          </a:p>
          <a:p>
            <a:pPr marL="719138" lvl="0" algn="l">
              <a:lnSpc>
                <a:spcPct val="120000"/>
              </a:lnSpc>
              <a:spcBef>
                <a:spcPts val="0"/>
              </a:spcBef>
            </a:pPr>
            <a:endParaRPr lang="en-GB"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contrats EPS sont similaires aux contrats de type EPC. La seule distinction, c’est que les premiers n’interviennent pas dans la construction, mais ils assurent seulement la supervision des travaux de construction. </a:t>
            </a:r>
          </a:p>
          <a:p>
            <a:pPr marL="719138" lvl="0" algn="l">
              <a:lnSpc>
                <a:spcPct val="120000"/>
              </a:lnSpc>
              <a:spcBef>
                <a:spcPts val="0"/>
              </a:spcBef>
            </a:pPr>
            <a:endParaRPr lang="en-GB" sz="2000" dirty="0">
              <a:solidFill>
                <a:schemeClr val="tx1">
                  <a:lumMod val="95000"/>
                  <a:lumOff val="5000"/>
                </a:schemeClr>
              </a:solidFill>
            </a:endParaRPr>
          </a:p>
          <a:p>
            <a:pPr marL="719138" lvl="0" algn="l">
              <a:lnSpc>
                <a:spcPct val="120000"/>
              </a:lnSpc>
              <a:spcBef>
                <a:spcPts val="0"/>
              </a:spcBef>
              <a:buFont typeface="Wingdings" pitchFamily="2" charset="2"/>
              <a:buChar char="ü"/>
            </a:pPr>
            <a:r>
              <a:rPr lang="en-GB" sz="2000" dirty="0">
                <a:solidFill>
                  <a:schemeClr val="tx1">
                    <a:lumMod val="95000"/>
                    <a:lumOff val="5000"/>
                  </a:schemeClr>
                </a:solidFill>
              </a:rPr>
              <a:t>Contrats de </a:t>
            </a:r>
            <a:r>
              <a:rPr lang="fr-FR" sz="2000" dirty="0">
                <a:solidFill>
                  <a:schemeClr val="tx1">
                    <a:lumMod val="95000"/>
                    <a:lumOff val="5000"/>
                  </a:schemeClr>
                </a:solidFill>
              </a:rPr>
              <a:t>crédit-bail international</a:t>
            </a:r>
          </a:p>
          <a:p>
            <a:pPr marL="719138" lvl="0" algn="l">
              <a:lnSpc>
                <a:spcPct val="120000"/>
              </a:lnSpc>
              <a:spcBef>
                <a:spcPts val="0"/>
              </a:spcBef>
            </a:pPr>
            <a:endParaRPr lang="en-GB"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Les contrats de crédit-bail international ou leasing international consistent en la fourniture par une institution financière d’un équipement qui sera payé via des versements périodiques. Le client dispose de la propriété économique tandis que le vendeur en dispose de la propriété juridique.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C- Définition de la notion d’établissement stable</a:t>
            </a:r>
          </a:p>
          <a:p>
            <a:pPr algn="l">
              <a:lnSpc>
                <a:spcPct val="120000"/>
              </a:lnSpc>
              <a:spcBef>
                <a:spcPts val="0"/>
              </a:spcBef>
            </a:pPr>
            <a:r>
              <a:rPr lang="fr-FR" sz="4200" dirty="0">
                <a:solidFill>
                  <a:schemeClr val="tx1">
                    <a:lumMod val="95000"/>
                    <a:lumOff val="5000"/>
                  </a:schemeClr>
                </a:solidFill>
              </a:rPr>
              <a:t> </a:t>
            </a:r>
          </a:p>
          <a:p>
            <a:pPr marL="449263" lvl="0" algn="l">
              <a:lnSpc>
                <a:spcPct val="120000"/>
              </a:lnSpc>
              <a:spcBef>
                <a:spcPts val="0"/>
              </a:spcBef>
              <a:buFont typeface="Wingdings" pitchFamily="2" charset="2"/>
              <a:buChar char="ü"/>
            </a:pPr>
            <a:r>
              <a:rPr lang="fr-FR" sz="4200" dirty="0">
                <a:solidFill>
                  <a:schemeClr val="tx1">
                    <a:lumMod val="95000"/>
                    <a:lumOff val="5000"/>
                  </a:schemeClr>
                </a:solidFill>
              </a:rPr>
              <a:t>La notion d’établissement stable selon le droit interne </a:t>
            </a:r>
          </a:p>
          <a:p>
            <a:pPr marL="719138"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Le droit interne ne donne pas une définition de ce qu’il y a lieu d’entendre par un établissement stable et ce, compte tenu que celle-ci est une notion qui relève du droit conventionnel. </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Cependant, le CIDTA fait référence à la notion </a:t>
            </a:r>
            <a:r>
              <a:rPr lang="fr-FR" sz="4200" b="1" dirty="0">
                <a:solidFill>
                  <a:schemeClr val="tx1">
                    <a:lumMod val="95000"/>
                    <a:lumOff val="5000"/>
                  </a:schemeClr>
                </a:solidFill>
              </a:rPr>
              <a:t>d’installation professionnelle permanente</a:t>
            </a:r>
            <a:r>
              <a:rPr lang="fr-FR" sz="4200" dirty="0">
                <a:solidFill>
                  <a:schemeClr val="tx1">
                    <a:lumMod val="95000"/>
                    <a:lumOff val="5000"/>
                  </a:schemeClr>
                </a:solidFill>
              </a:rPr>
              <a:t> pour définir les entreprises étrangères qui seront soumises à imposition en Algérie. </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L’analyse combinée des articles 137 et 150 du CIDTA, permet de dire que l’IPP fait référence à une entreprise créée selon le droit commun. Il en résulte que celle qui ne l’est pas, est considérée comme n’ayant pas d’installation professionnelle permanente en Algérie. </a:t>
            </a:r>
          </a:p>
          <a:p>
            <a:pPr marL="719138" lvl="0" algn="l">
              <a:lnSpc>
                <a:spcPct val="120000"/>
              </a:lnSpc>
              <a:spcBef>
                <a:spcPts val="0"/>
              </a:spcBef>
            </a:pPr>
            <a:endParaRPr lang="fr-FR" sz="4200" dirty="0">
              <a:solidFill>
                <a:schemeClr val="tx1">
                  <a:lumMod val="95000"/>
                  <a:lumOff val="5000"/>
                </a:schemeClr>
              </a:solidFill>
            </a:endParaRP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C- Définition de la notion d’établissement stable</a:t>
            </a:r>
          </a:p>
          <a:p>
            <a:pPr algn="l">
              <a:lnSpc>
                <a:spcPct val="120000"/>
              </a:lnSpc>
              <a:spcBef>
                <a:spcPts val="0"/>
              </a:spcBef>
            </a:pPr>
            <a:r>
              <a:rPr lang="fr-FR" sz="4200" dirty="0">
                <a:solidFill>
                  <a:schemeClr val="tx1">
                    <a:lumMod val="95000"/>
                    <a:lumOff val="5000"/>
                  </a:schemeClr>
                </a:solidFill>
              </a:rPr>
              <a:t> </a:t>
            </a:r>
          </a:p>
          <a:p>
            <a:pPr marL="449263" lvl="0" algn="l">
              <a:lnSpc>
                <a:spcPct val="120000"/>
              </a:lnSpc>
              <a:spcBef>
                <a:spcPts val="0"/>
              </a:spcBef>
              <a:buFont typeface="Wingdings" pitchFamily="2" charset="2"/>
              <a:buChar char="ü"/>
            </a:pPr>
            <a:r>
              <a:rPr lang="fr-FR" sz="4200" dirty="0">
                <a:solidFill>
                  <a:schemeClr val="tx1">
                    <a:lumMod val="95000"/>
                    <a:lumOff val="5000"/>
                  </a:schemeClr>
                </a:solidFill>
              </a:rPr>
              <a:t>La notion d’établissement stable selon le droit conventionnel</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L’ES est définie par l’article 5 des conventions comme étant « une base fixe d’affaires par l’intermédiaire de laquelle une entreprise exerce tout ou partie de son activité ».</a:t>
            </a:r>
          </a:p>
          <a:p>
            <a:pPr algn="l"/>
            <a:endParaRPr lang="fr-FR" sz="3800" dirty="0">
              <a:solidFill>
                <a:schemeClr val="tx1">
                  <a:lumMod val="95000"/>
                  <a:lumOff val="5000"/>
                </a:schemeClr>
              </a:solidFill>
            </a:endParaRPr>
          </a:p>
          <a:p>
            <a:pPr algn="l"/>
            <a:r>
              <a:rPr lang="fr-FR" sz="4400" dirty="0">
                <a:solidFill>
                  <a:schemeClr val="tx1">
                    <a:lumMod val="95000"/>
                    <a:lumOff val="5000"/>
                  </a:schemeClr>
                </a:solidFill>
              </a:rPr>
              <a:t>La notion d’ES est une fiction fiscale permettant à l’Etat source de revenu de pourvoir imposer, sous certaines conditions, les revenus réalisés sur son territoire par les résidents de l’autre Etat contractant.</a:t>
            </a:r>
          </a:p>
          <a:p>
            <a:pPr algn="l"/>
            <a:endParaRPr lang="fr-FR" sz="3300" dirty="0">
              <a:solidFill>
                <a:schemeClr val="tx1">
                  <a:lumMod val="95000"/>
                  <a:lumOff val="5000"/>
                </a:schemeClr>
              </a:solidFill>
            </a:endParaRPr>
          </a:p>
          <a:p>
            <a:pPr algn="l"/>
            <a:r>
              <a:rPr lang="fr-FR" sz="4400" dirty="0">
                <a:solidFill>
                  <a:schemeClr val="tx1">
                    <a:lumMod val="95000"/>
                    <a:lumOff val="5000"/>
                  </a:schemeClr>
                </a:solidFill>
              </a:rPr>
              <a:t>L’ES peut consister, notamment, en un siège de direction, une succursale, un bureau, une usine atelier, un magasin de vente, une mine, une carrière et un chantier de construction ou de montage (selon la durée de réalisation).</a:t>
            </a: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fr-FR" i="1"/>
              <a:t>Éléments de la définition</a:t>
            </a:r>
          </a:p>
        </p:txBody>
      </p:sp>
      <p:sp>
        <p:nvSpPr>
          <p:cNvPr id="4" name="Rectangle 3"/>
          <p:cNvSpPr/>
          <p:nvPr/>
        </p:nvSpPr>
        <p:spPr>
          <a:xfrm>
            <a:off x="3352800" y="16764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t>Installation</a:t>
            </a:r>
          </a:p>
        </p:txBody>
      </p:sp>
      <p:sp>
        <p:nvSpPr>
          <p:cNvPr id="6" name="Rectangle 5"/>
          <p:cNvSpPr/>
          <p:nvPr/>
        </p:nvSpPr>
        <p:spPr>
          <a:xfrm>
            <a:off x="5029200" y="51816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t>FIXE </a:t>
            </a:r>
          </a:p>
          <a:p>
            <a:pPr algn="ctr">
              <a:defRPr/>
            </a:pPr>
            <a:r>
              <a:rPr lang="fr-FR" b="1" dirty="0"/>
              <a:t>géographiquement</a:t>
            </a:r>
          </a:p>
        </p:txBody>
      </p:sp>
      <p:sp>
        <p:nvSpPr>
          <p:cNvPr id="7" name="Rectangle 6"/>
          <p:cNvSpPr/>
          <p:nvPr/>
        </p:nvSpPr>
        <p:spPr>
          <a:xfrm>
            <a:off x="1371600" y="3276600"/>
            <a:ext cx="16764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bg1"/>
                </a:solidFill>
              </a:rPr>
              <a:t>par l'intermédiaire de laquelle l’activité est exercée</a:t>
            </a:r>
            <a:endParaRPr lang="fr-FR" dirty="0">
              <a:solidFill>
                <a:schemeClr val="bg1"/>
              </a:solidFill>
            </a:endParaRPr>
          </a:p>
        </p:txBody>
      </p:sp>
      <p:sp>
        <p:nvSpPr>
          <p:cNvPr id="8" name="Rectangle 7"/>
          <p:cNvSpPr/>
          <p:nvPr/>
        </p:nvSpPr>
        <p:spPr>
          <a:xfrm>
            <a:off x="5867400" y="2971800"/>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t>A la disposition de l’entreprise</a:t>
            </a:r>
          </a:p>
        </p:txBody>
      </p:sp>
      <p:sp>
        <p:nvSpPr>
          <p:cNvPr id="9" name="Rectangle 8"/>
          <p:cNvSpPr/>
          <p:nvPr/>
        </p:nvSpPr>
        <p:spPr>
          <a:xfrm>
            <a:off x="2286000" y="5181600"/>
            <a:ext cx="1447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t>FIXE</a:t>
            </a:r>
          </a:p>
          <a:p>
            <a:pPr algn="ctr">
              <a:defRPr/>
            </a:pPr>
            <a:r>
              <a:rPr lang="fr-FR" b="1" dirty="0"/>
              <a:t>permanence</a:t>
            </a:r>
          </a:p>
        </p:txBody>
      </p:sp>
      <p:sp>
        <p:nvSpPr>
          <p:cNvPr id="10" name="Arc 9"/>
          <p:cNvSpPr/>
          <p:nvPr/>
        </p:nvSpPr>
        <p:spPr>
          <a:xfrm>
            <a:off x="5105400" y="1981200"/>
            <a:ext cx="914400" cy="914400"/>
          </a:xfrm>
          <a:prstGeom prst="arc">
            <a:avLst>
              <a:gd name="adj1" fmla="val 14822764"/>
              <a:gd name="adj2" fmla="val 1610428"/>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2" name="Arc 11"/>
          <p:cNvSpPr/>
          <p:nvPr/>
        </p:nvSpPr>
        <p:spPr>
          <a:xfrm rot="7642882">
            <a:off x="3917950" y="498475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3" name="Arc 12"/>
          <p:cNvSpPr/>
          <p:nvPr/>
        </p:nvSpPr>
        <p:spPr>
          <a:xfrm rot="12469972">
            <a:off x="1608138" y="4275138"/>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4" name="Arc 13"/>
          <p:cNvSpPr/>
          <p:nvPr/>
        </p:nvSpPr>
        <p:spPr>
          <a:xfrm rot="3920322">
            <a:off x="5559425" y="4035425"/>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5" name="Arc 14"/>
          <p:cNvSpPr/>
          <p:nvPr/>
        </p:nvSpPr>
        <p:spPr>
          <a:xfrm rot="15756097">
            <a:off x="2417763" y="2189163"/>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48141" name="TextBox 16"/>
          <p:cNvSpPr txBox="1">
            <a:spLocks noChangeArrowheads="1"/>
          </p:cNvSpPr>
          <p:nvPr/>
        </p:nvSpPr>
        <p:spPr bwMode="auto">
          <a:xfrm>
            <a:off x="3429000" y="3429000"/>
            <a:ext cx="1828800" cy="738188"/>
          </a:xfrm>
          <a:prstGeom prst="rect">
            <a:avLst/>
          </a:prstGeom>
          <a:noFill/>
          <a:ln w="9525">
            <a:noFill/>
            <a:miter lim="800000"/>
            <a:headEnd/>
            <a:tailEnd/>
          </a:ln>
        </p:spPr>
        <p:txBody>
          <a:bodyPr>
            <a:spAutoFit/>
          </a:bodyPr>
          <a:lstStyle/>
          <a:p>
            <a:pPr algn="ctr"/>
            <a:r>
              <a:rPr lang="fr-FR" sz="1400" b="1" i="1"/>
              <a:t>Définition </a:t>
            </a:r>
          </a:p>
          <a:p>
            <a:pPr algn="ctr"/>
            <a:r>
              <a:rPr lang="fr-FR" sz="1400" b="1" i="1"/>
              <a:t>d’un établissement stable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r>
              <a:rPr lang="fr-FR" sz="2400" b="1" dirty="0">
                <a:solidFill>
                  <a:schemeClr val="tx1">
                    <a:lumMod val="95000"/>
                    <a:lumOff val="5000"/>
                  </a:schemeClr>
                </a:solidFill>
              </a:rPr>
              <a:t>Fiscalité des contrats conclus avec les entreprises étrangères </a:t>
            </a:r>
          </a:p>
        </p:txBody>
      </p:sp>
      <p:sp>
        <p:nvSpPr>
          <p:cNvPr id="3" name="Sous-titre 2"/>
          <p:cNvSpPr>
            <a:spLocks noGrp="1"/>
          </p:cNvSpPr>
          <p:nvPr>
            <p:ph type="subTitle" idx="1"/>
          </p:nvPr>
        </p:nvSpPr>
        <p:spPr>
          <a:xfrm>
            <a:off x="251520" y="980728"/>
            <a:ext cx="8640960" cy="5616624"/>
          </a:xfrm>
          <a:ln>
            <a:solidFill>
              <a:srgbClr val="FFC000"/>
            </a:solidFill>
          </a:ln>
        </p:spPr>
        <p:txBody>
          <a:bodyPr>
            <a:noAutofit/>
          </a:bodyPr>
          <a:lstStyle/>
          <a:p>
            <a:pPr algn="l"/>
            <a:r>
              <a:rPr lang="fr-FR" sz="2400" b="1" u="sng" dirty="0">
                <a:solidFill>
                  <a:schemeClr val="tx1">
                    <a:lumMod val="95000"/>
                    <a:lumOff val="5000"/>
                  </a:schemeClr>
                </a:solidFill>
              </a:rPr>
              <a:t>Programme</a:t>
            </a:r>
            <a:r>
              <a:rPr lang="fr-FR" sz="2400" dirty="0">
                <a:solidFill>
                  <a:schemeClr val="tx1">
                    <a:lumMod val="95000"/>
                    <a:lumOff val="5000"/>
                  </a:schemeClr>
                </a:solidFill>
              </a:rPr>
              <a:t>:</a:t>
            </a:r>
          </a:p>
          <a:p>
            <a:pPr marL="449263" indent="-449263" algn="l">
              <a:lnSpc>
                <a:spcPct val="120000"/>
              </a:lnSpc>
              <a:spcBef>
                <a:spcPts val="0"/>
              </a:spcBef>
            </a:pPr>
            <a:r>
              <a:rPr lang="fr-FR" sz="2000" b="1" dirty="0">
                <a:solidFill>
                  <a:schemeClr val="tx1">
                    <a:lumMod val="95000"/>
                    <a:lumOff val="5000"/>
                  </a:schemeClr>
                </a:solidFill>
              </a:rPr>
              <a:t>1°- Définition des notions qui déterminent le régime fiscal applicable aux entreprises</a:t>
            </a:r>
          </a:p>
          <a:p>
            <a:pPr algn="l">
              <a:lnSpc>
                <a:spcPct val="120000"/>
              </a:lnSpc>
              <a:spcBef>
                <a:spcPts val="0"/>
              </a:spcBef>
            </a:pPr>
            <a:r>
              <a:rPr lang="fr-FR" sz="2000" dirty="0">
                <a:solidFill>
                  <a:schemeClr val="tx1">
                    <a:lumMod val="95000"/>
                    <a:lumOff val="5000"/>
                  </a:schemeClr>
                </a:solidFill>
              </a:rPr>
              <a:t> A- Définition de la notion de fournisseur</a:t>
            </a:r>
          </a:p>
          <a:p>
            <a:pPr marL="809625" algn="l">
              <a:lnSpc>
                <a:spcPct val="120000"/>
              </a:lnSpc>
              <a:spcBef>
                <a:spcPts val="0"/>
              </a:spcBef>
              <a:buFont typeface="Wingdings" pitchFamily="2" charset="2"/>
              <a:buChar char="ü"/>
            </a:pPr>
            <a:r>
              <a:rPr lang="fr-FR" sz="2000" dirty="0">
                <a:solidFill>
                  <a:schemeClr val="tx1">
                    <a:lumMod val="95000"/>
                    <a:lumOff val="5000"/>
                  </a:schemeClr>
                </a:solidFill>
              </a:rPr>
              <a:t> Fournisseur algérien</a:t>
            </a:r>
          </a:p>
          <a:p>
            <a:pPr marL="809625" lvl="0" algn="l">
              <a:lnSpc>
                <a:spcPct val="120000"/>
              </a:lnSpc>
              <a:spcBef>
                <a:spcPts val="0"/>
              </a:spcBef>
              <a:buFont typeface="Wingdings" pitchFamily="2" charset="2"/>
              <a:buChar char="ü"/>
            </a:pPr>
            <a:r>
              <a:rPr lang="fr-FR" sz="2000" dirty="0">
                <a:solidFill>
                  <a:schemeClr val="tx1">
                    <a:lumMod val="95000"/>
                    <a:lumOff val="5000"/>
                  </a:schemeClr>
                </a:solidFill>
              </a:rPr>
              <a:t>Fournisseur étranger</a:t>
            </a:r>
          </a:p>
          <a:p>
            <a:pPr marL="809625" lvl="0" algn="l">
              <a:lnSpc>
                <a:spcPct val="120000"/>
              </a:lnSpc>
              <a:spcBef>
                <a:spcPts val="0"/>
              </a:spcBef>
              <a:buFont typeface="Wingdings" pitchFamily="2" charset="2"/>
              <a:buChar char="ü"/>
            </a:pPr>
            <a:r>
              <a:rPr lang="fr-FR" sz="2000" dirty="0">
                <a:solidFill>
                  <a:schemeClr val="tx1">
                    <a:lumMod val="95000"/>
                    <a:lumOff val="5000"/>
                  </a:schemeClr>
                </a:solidFill>
              </a:rPr>
              <a:t>Les groupements</a:t>
            </a:r>
          </a:p>
          <a:p>
            <a:pPr algn="l">
              <a:lnSpc>
                <a:spcPct val="120000"/>
              </a:lnSpc>
              <a:spcBef>
                <a:spcPts val="0"/>
              </a:spcBef>
            </a:pPr>
            <a:r>
              <a:rPr lang="fr-FR" sz="2000" dirty="0">
                <a:solidFill>
                  <a:schemeClr val="tx1">
                    <a:lumMod val="95000"/>
                    <a:lumOff val="5000"/>
                  </a:schemeClr>
                </a:solidFill>
              </a:rPr>
              <a:t>B- Typologie des contrats conclus avec les entreprises étrangères</a:t>
            </a:r>
          </a:p>
          <a:p>
            <a:pPr marL="719138" algn="l">
              <a:lnSpc>
                <a:spcPct val="120000"/>
              </a:lnSpc>
              <a:spcBef>
                <a:spcPts val="0"/>
              </a:spcBef>
              <a:buFont typeface="Wingdings" pitchFamily="2" charset="2"/>
              <a:buChar char="ü"/>
            </a:pPr>
            <a:r>
              <a:rPr lang="fr-FR" sz="2000" dirty="0">
                <a:solidFill>
                  <a:schemeClr val="tx1">
                    <a:lumMod val="95000"/>
                    <a:lumOff val="5000"/>
                  </a:schemeClr>
                </a:solidFill>
              </a:rPr>
              <a:t> Contrats de vente</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de travaux immobiliers</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de prestations de services</a:t>
            </a:r>
          </a:p>
          <a:p>
            <a:pPr marL="719138" lvl="0" algn="l">
              <a:lnSpc>
                <a:spcPct val="120000"/>
              </a:lnSpc>
              <a:spcBef>
                <a:spcPts val="0"/>
              </a:spcBef>
              <a:buFont typeface="Wingdings" pitchFamily="2" charset="2"/>
              <a:buChar char="ü"/>
            </a:pPr>
            <a:r>
              <a:rPr lang="fr-FR" sz="2000" dirty="0">
                <a:solidFill>
                  <a:schemeClr val="tx1">
                    <a:lumMod val="95000"/>
                    <a:lumOff val="5000"/>
                  </a:schemeClr>
                </a:solidFill>
              </a:rPr>
              <a:t>Contrats engineering, </a:t>
            </a:r>
            <a:r>
              <a:rPr lang="fr-FR" sz="2000" dirty="0" err="1">
                <a:solidFill>
                  <a:schemeClr val="tx1">
                    <a:lumMod val="95000"/>
                    <a:lumOff val="5000"/>
                  </a:schemeClr>
                </a:solidFill>
              </a:rPr>
              <a:t>procurement</a:t>
            </a:r>
            <a:r>
              <a:rPr lang="fr-FR" sz="2000" dirty="0">
                <a:solidFill>
                  <a:schemeClr val="tx1">
                    <a:lumMod val="95000"/>
                    <a:lumOff val="5000"/>
                  </a:schemeClr>
                </a:solidFill>
              </a:rPr>
              <a:t>, construction (EPC)</a:t>
            </a:r>
          </a:p>
          <a:p>
            <a:pPr marL="719138" lvl="0" algn="l">
              <a:lnSpc>
                <a:spcPct val="120000"/>
              </a:lnSpc>
              <a:spcBef>
                <a:spcPts val="0"/>
              </a:spcBef>
              <a:buFont typeface="Wingdings" pitchFamily="2" charset="2"/>
              <a:buChar char="ü"/>
            </a:pPr>
            <a:r>
              <a:rPr lang="en-GB" sz="2000" dirty="0">
                <a:solidFill>
                  <a:schemeClr val="tx1">
                    <a:lumMod val="95000"/>
                    <a:lumOff val="5000"/>
                  </a:schemeClr>
                </a:solidFill>
              </a:rPr>
              <a:t>Contrats engineering, procurement, supervision (EPS)</a:t>
            </a:r>
            <a:endParaRPr lang="fr-FR" sz="2000" dirty="0">
              <a:solidFill>
                <a:schemeClr val="tx1">
                  <a:lumMod val="95000"/>
                  <a:lumOff val="5000"/>
                </a:schemeClr>
              </a:solidFill>
            </a:endParaRPr>
          </a:p>
          <a:p>
            <a:pPr marL="719138" lvl="0" algn="l">
              <a:lnSpc>
                <a:spcPct val="120000"/>
              </a:lnSpc>
              <a:spcBef>
                <a:spcPts val="0"/>
              </a:spcBef>
              <a:buFont typeface="Wingdings" pitchFamily="2" charset="2"/>
              <a:buChar char="ü"/>
            </a:pPr>
            <a:r>
              <a:rPr lang="en-GB" sz="2000" dirty="0">
                <a:solidFill>
                  <a:schemeClr val="tx1">
                    <a:lumMod val="95000"/>
                    <a:lumOff val="5000"/>
                  </a:schemeClr>
                </a:solidFill>
              </a:rPr>
              <a:t>Contrats de </a:t>
            </a:r>
            <a:r>
              <a:rPr lang="en-GB" sz="2000" dirty="0" err="1">
                <a:solidFill>
                  <a:schemeClr val="tx1">
                    <a:lumMod val="95000"/>
                    <a:lumOff val="5000"/>
                  </a:schemeClr>
                </a:solidFill>
              </a:rPr>
              <a:t>crédit</a:t>
            </a:r>
            <a:r>
              <a:rPr lang="en-GB" sz="2000" dirty="0">
                <a:solidFill>
                  <a:schemeClr val="tx1">
                    <a:lumMod val="95000"/>
                    <a:lumOff val="5000"/>
                  </a:schemeClr>
                </a:solidFill>
              </a:rPr>
              <a:t>-bail</a:t>
            </a:r>
            <a:endParaRPr lang="fr-FR" sz="2000" dirty="0">
              <a:solidFill>
                <a:schemeClr val="tx1">
                  <a:lumMod val="95000"/>
                  <a:lumOff val="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C- Définition de la notion d’établissement stable</a:t>
            </a:r>
          </a:p>
          <a:p>
            <a:pPr algn="l">
              <a:lnSpc>
                <a:spcPct val="120000"/>
              </a:lnSpc>
              <a:spcBef>
                <a:spcPts val="0"/>
              </a:spcBef>
            </a:pPr>
            <a:r>
              <a:rPr lang="fr-FR" sz="4200" dirty="0">
                <a:solidFill>
                  <a:schemeClr val="tx1">
                    <a:lumMod val="95000"/>
                    <a:lumOff val="5000"/>
                  </a:schemeClr>
                </a:solidFill>
              </a:rPr>
              <a:t> </a:t>
            </a:r>
          </a:p>
          <a:p>
            <a:pPr algn="l"/>
            <a:r>
              <a:rPr lang="fr-FR" sz="4400" u="sng" dirty="0">
                <a:solidFill>
                  <a:schemeClr val="tx1">
                    <a:lumMod val="95000"/>
                    <a:lumOff val="5000"/>
                  </a:schemeClr>
                </a:solidFill>
              </a:rPr>
              <a:t>Conséquences de l’existence d’un ES</a:t>
            </a:r>
            <a:r>
              <a:rPr lang="fr-FR" sz="4400" dirty="0">
                <a:solidFill>
                  <a:schemeClr val="tx1">
                    <a:lumMod val="95000"/>
                    <a:lumOff val="5000"/>
                  </a:schemeClr>
                </a:solidFill>
              </a:rPr>
              <a:t>:</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L’existence d’un ES dans un Etat permet à celui-ci d’exercer un droit d’imposition sur les bénéfices qui sont réalisés via cet ES.</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Les bénéfices à imposer dans le cadre de l’ES sont ceux qui lui sont rattachés.</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Il en résulte qu’en l’absence d’un ES, l’Etat source de revenu ne peut prévaloir d’aucun droit d’imposition du contrat conclu par le fournisseur, non résident, et le client qui y est situé (l’entreprise résidente dans cet Etat).</a:t>
            </a:r>
          </a:p>
          <a:p>
            <a:pPr algn="l"/>
            <a:endParaRPr lang="fr-FR" sz="4400" dirty="0">
              <a:solidFill>
                <a:schemeClr val="tx1">
                  <a:lumMod val="95000"/>
                  <a:lumOff val="5000"/>
                </a:schemeClr>
              </a:solidFill>
            </a:endParaRPr>
          </a:p>
          <a:p>
            <a:pPr algn="l"/>
            <a:endParaRPr lang="fr-FR" sz="4400" dirty="0">
              <a:solidFill>
                <a:schemeClr val="tx1">
                  <a:lumMod val="95000"/>
                  <a:lumOff val="5000"/>
                </a:schemeClr>
              </a:solidFill>
            </a:endParaRPr>
          </a:p>
          <a:p>
            <a:pPr marL="88900" indent="-88900" algn="l"/>
            <a:endParaRPr lang="fr-FR" sz="4400" dirty="0">
              <a:solidFill>
                <a:schemeClr val="tx1">
                  <a:lumMod val="95000"/>
                  <a:lumOff val="5000"/>
                </a:schemeClr>
              </a:solidFill>
            </a:endParaRPr>
          </a:p>
          <a:p>
            <a:pPr marL="719138" lvl="0" algn="l">
              <a:lnSpc>
                <a:spcPct val="120000"/>
              </a:lnSpc>
              <a:spcBef>
                <a:spcPts val="0"/>
              </a:spcBef>
            </a:pPr>
            <a:endParaRPr lang="fr-FR" sz="4200" dirty="0">
              <a:solidFill>
                <a:schemeClr val="tx1">
                  <a:lumMod val="95000"/>
                  <a:lumOff val="5000"/>
                </a:schemeClr>
              </a:solidFill>
            </a:endParaRPr>
          </a:p>
          <a:p>
            <a:pPr marL="719138" lvl="0" algn="l">
              <a:lnSpc>
                <a:spcPct val="120000"/>
              </a:lnSpc>
              <a:spcBef>
                <a:spcPts val="0"/>
              </a:spcBef>
            </a:pPr>
            <a:endParaRPr lang="fr-FR" sz="4200" dirty="0">
              <a:solidFill>
                <a:schemeClr val="tx1">
                  <a:lumMod val="95000"/>
                  <a:lumOff val="5000"/>
                </a:schemeClr>
              </a:solidFill>
            </a:endParaRP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D- Définition de la notion de redevances :</a:t>
            </a:r>
          </a:p>
          <a:p>
            <a:pPr marL="1079500" lvl="0" indent="-179388" algn="l">
              <a:lnSpc>
                <a:spcPct val="120000"/>
              </a:lnSpc>
              <a:spcBef>
                <a:spcPts val="0"/>
              </a:spcBef>
              <a:buFont typeface="Wingdings" pitchFamily="2" charset="2"/>
              <a:buChar char="Ø"/>
            </a:pPr>
            <a:r>
              <a:rPr lang="fr-FR" sz="4200" dirty="0">
                <a:solidFill>
                  <a:schemeClr val="tx1">
                    <a:lumMod val="95000"/>
                    <a:lumOff val="5000"/>
                  </a:schemeClr>
                </a:solidFill>
              </a:rPr>
              <a:t>La notion de redevances selon le droit interne</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De l’analyse des articles 150 et 156, pour les PM, et 33 et 104, pour les PP, du CIDTA, il ressort l’absence d’une définition expresse de la notion de redevances.</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Cependant, du traitement fiscal qui lui est défini, il ressort ce qui suit:</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Les redevances sont les sommes payées à des inventeurs situés à l‘étranger au titre, soit de la</a:t>
            </a:r>
            <a:r>
              <a:rPr lang="fr-FR" sz="4200" b="1" dirty="0">
                <a:solidFill>
                  <a:schemeClr val="tx1">
                    <a:lumMod val="95000"/>
                    <a:lumOff val="5000"/>
                  </a:schemeClr>
                </a:solidFill>
              </a:rPr>
              <a:t> concession </a:t>
            </a:r>
            <a:r>
              <a:rPr lang="fr-FR" sz="4200" dirty="0">
                <a:solidFill>
                  <a:schemeClr val="tx1">
                    <a:lumMod val="95000"/>
                    <a:lumOff val="5000"/>
                  </a:schemeClr>
                </a:solidFill>
              </a:rPr>
              <a:t>de licence de l‘exploitation de leur brevets, soit de la </a:t>
            </a:r>
            <a:r>
              <a:rPr lang="fr-FR" sz="4200" b="1" dirty="0">
                <a:solidFill>
                  <a:schemeClr val="tx1">
                    <a:lumMod val="95000"/>
                    <a:lumOff val="5000"/>
                  </a:schemeClr>
                </a:solidFill>
              </a:rPr>
              <a:t>cession</a:t>
            </a:r>
            <a:r>
              <a:rPr lang="fr-FR" sz="4200" dirty="0">
                <a:solidFill>
                  <a:schemeClr val="tx1">
                    <a:lumMod val="95000"/>
                    <a:lumOff val="5000"/>
                  </a:schemeClr>
                </a:solidFill>
              </a:rPr>
              <a:t> ou </a:t>
            </a:r>
            <a:r>
              <a:rPr lang="fr-FR" sz="4200" b="1" dirty="0">
                <a:solidFill>
                  <a:schemeClr val="tx1">
                    <a:lumMod val="95000"/>
                    <a:lumOff val="5000"/>
                  </a:schemeClr>
                </a:solidFill>
              </a:rPr>
              <a:t>concession</a:t>
            </a:r>
            <a:r>
              <a:rPr lang="fr-FR" sz="4200" dirty="0">
                <a:solidFill>
                  <a:schemeClr val="tx1">
                    <a:lumMod val="95000"/>
                    <a:lumOff val="5000"/>
                  </a:schemeClr>
                </a:solidFill>
              </a:rPr>
              <a:t> de marque de fabrique, procédé ou formule de fabrication.</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dirty="0">
                <a:solidFill>
                  <a:schemeClr val="tx1">
                    <a:lumMod val="95000"/>
                    <a:lumOff val="5000"/>
                  </a:schemeClr>
                </a:solidFill>
              </a:rPr>
              <a:t>De même que sont classées comme redevances, les sommes payées en contrepartie de l’utilisation de logiciels informatiques.</a:t>
            </a:r>
          </a:p>
          <a:p>
            <a:pPr lvl="0" algn="l">
              <a:lnSpc>
                <a:spcPct val="120000"/>
              </a:lnSpc>
              <a:spcBef>
                <a:spcPts val="0"/>
              </a:spcBef>
            </a:pPr>
            <a:endParaRPr lang="fr-FR" sz="4200" dirty="0">
              <a:solidFill>
                <a:schemeClr val="tx1">
                  <a:lumMod val="95000"/>
                  <a:lumOff val="5000"/>
                </a:schemeClr>
              </a:solidFill>
            </a:endParaRPr>
          </a:p>
          <a:p>
            <a:pPr lvl="0" algn="l">
              <a:lnSpc>
                <a:spcPct val="120000"/>
              </a:lnSpc>
              <a:spcBef>
                <a:spcPts val="0"/>
              </a:spcBef>
            </a:pPr>
            <a:r>
              <a:rPr lang="fr-FR" sz="4200" b="1" dirty="0">
                <a:solidFill>
                  <a:schemeClr val="tx1">
                    <a:lumMod val="95000"/>
                    <a:lumOff val="5000"/>
                  </a:schemeClr>
                </a:solidFill>
              </a:rPr>
              <a:t>Question: analyser les articles 150 et 156 du CIDTA et préciser si les sommes payées en contrepartie de loyers dans le cadre d’un contrat de crédit bail international sont classées comme étant des redevances ?  </a:t>
            </a:r>
          </a:p>
          <a:p>
            <a:pPr marL="1079500" lvl="0" indent="-179388" algn="l">
              <a:lnSpc>
                <a:spcPct val="120000"/>
              </a:lnSpc>
              <a:spcBef>
                <a:spcPts val="0"/>
              </a:spcBef>
            </a:pPr>
            <a:endParaRPr lang="fr-FR" sz="4200" dirty="0">
              <a:solidFill>
                <a:schemeClr val="tx1">
                  <a:lumMod val="95000"/>
                  <a:lumOff val="5000"/>
                </a:schemeClr>
              </a:solidFill>
            </a:endParaRPr>
          </a:p>
          <a:p>
            <a:pPr marL="1079500" lvl="0" indent="-179388" algn="l">
              <a:lnSpc>
                <a:spcPct val="120000"/>
              </a:lnSpc>
              <a:spcBef>
                <a:spcPts val="0"/>
              </a:spcBef>
            </a:pPr>
            <a:endParaRPr lang="fr-FR" sz="4200" dirty="0">
              <a:solidFill>
                <a:schemeClr val="tx1">
                  <a:lumMod val="95000"/>
                  <a:lumOff val="5000"/>
                </a:schemeClr>
              </a:solidFill>
            </a:endParaRPr>
          </a:p>
          <a:p>
            <a:pPr marL="1079500" lvl="0" indent="-179388" algn="l">
              <a:lnSpc>
                <a:spcPct val="120000"/>
              </a:lnSpc>
              <a:spcBef>
                <a:spcPts val="0"/>
              </a:spcBef>
            </a:pPr>
            <a:endParaRPr lang="fr-FR" sz="4200" dirty="0">
              <a:solidFill>
                <a:schemeClr val="tx1">
                  <a:lumMod val="95000"/>
                  <a:lumOff val="5000"/>
                </a:schemeClr>
              </a:solidFill>
            </a:endParaRPr>
          </a:p>
          <a:p>
            <a:pPr marL="449263" lvl="0" algn="l">
              <a:lnSpc>
                <a:spcPct val="120000"/>
              </a:lnSpc>
              <a:spcBef>
                <a:spcPts val="0"/>
              </a:spcBef>
              <a:buFont typeface="Wingdings" pitchFamily="2" charset="2"/>
              <a:buChar char="ü"/>
            </a:pPr>
            <a:endParaRPr lang="fr-FR" sz="4200" dirty="0">
              <a:solidFill>
                <a:schemeClr val="tx1">
                  <a:lumMod val="95000"/>
                  <a:lumOff val="5000"/>
                </a:schemeClr>
              </a:solidFill>
            </a:endParaRP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D- Définition de la notion de redevances :</a:t>
            </a:r>
          </a:p>
          <a:p>
            <a:pPr marL="1079500" lvl="0" indent="-179388" algn="l">
              <a:lnSpc>
                <a:spcPct val="120000"/>
              </a:lnSpc>
              <a:spcBef>
                <a:spcPts val="0"/>
              </a:spcBef>
              <a:buFont typeface="Wingdings" pitchFamily="2" charset="2"/>
              <a:buChar char="Ø"/>
            </a:pPr>
            <a:r>
              <a:rPr lang="fr-FR" sz="4200" dirty="0">
                <a:solidFill>
                  <a:schemeClr val="tx1">
                    <a:lumMod val="95000"/>
                    <a:lumOff val="5000"/>
                  </a:schemeClr>
                </a:solidFill>
              </a:rPr>
              <a:t>La notion de redevances selon le droit conventionnel</a:t>
            </a:r>
          </a:p>
          <a:p>
            <a:pPr algn="l"/>
            <a:endParaRPr lang="fr-FR" sz="4200" dirty="0">
              <a:solidFill>
                <a:schemeClr val="tx1">
                  <a:lumMod val="95000"/>
                  <a:lumOff val="5000"/>
                </a:schemeClr>
              </a:solidFill>
            </a:endParaRPr>
          </a:p>
          <a:p>
            <a:pPr algn="l"/>
            <a:r>
              <a:rPr lang="fr-FR" sz="4200" dirty="0">
                <a:solidFill>
                  <a:schemeClr val="tx1">
                    <a:lumMod val="95000"/>
                    <a:lumOff val="5000"/>
                  </a:schemeClr>
                </a:solidFill>
              </a:rPr>
              <a:t>La notion de redevance est définie au niveau de l’article 12 des conventions. </a:t>
            </a:r>
          </a:p>
          <a:p>
            <a:pPr algn="l"/>
            <a:endParaRPr lang="fr-FR" sz="4200" dirty="0">
              <a:solidFill>
                <a:schemeClr val="tx1">
                  <a:lumMod val="95000"/>
                  <a:lumOff val="5000"/>
                </a:schemeClr>
              </a:solidFill>
            </a:endParaRPr>
          </a:p>
          <a:p>
            <a:pPr algn="l"/>
            <a:r>
              <a:rPr lang="fr-FR" sz="4200" dirty="0">
                <a:solidFill>
                  <a:schemeClr val="tx1">
                    <a:lumMod val="95000"/>
                    <a:lumOff val="5000"/>
                  </a:schemeClr>
                </a:solidFill>
              </a:rPr>
              <a:t>Elle désigne les rémunérations de toute nature payées pour l'</a:t>
            </a:r>
            <a:r>
              <a:rPr lang="fr-FR" sz="4200" b="1" dirty="0">
                <a:solidFill>
                  <a:schemeClr val="tx1">
                    <a:lumMod val="95000"/>
                    <a:lumOff val="5000"/>
                  </a:schemeClr>
                </a:solidFill>
              </a:rPr>
              <a:t>usage</a:t>
            </a:r>
            <a:r>
              <a:rPr lang="fr-FR" sz="4200" dirty="0">
                <a:solidFill>
                  <a:schemeClr val="tx1">
                    <a:lumMod val="95000"/>
                    <a:lumOff val="5000"/>
                  </a:schemeClr>
                </a:solidFill>
              </a:rPr>
              <a:t> ou la </a:t>
            </a:r>
            <a:r>
              <a:rPr lang="fr-FR" sz="4200" b="1" dirty="0">
                <a:solidFill>
                  <a:schemeClr val="tx1">
                    <a:lumMod val="95000"/>
                    <a:lumOff val="5000"/>
                  </a:schemeClr>
                </a:solidFill>
              </a:rPr>
              <a:t>concession de l'usage </a:t>
            </a:r>
            <a:r>
              <a:rPr lang="fr-FR" sz="4200" dirty="0">
                <a:solidFill>
                  <a:schemeClr val="tx1">
                    <a:lumMod val="95000"/>
                    <a:lumOff val="5000"/>
                  </a:schemeClr>
                </a:solidFill>
              </a:rPr>
              <a:t>d'un droit d'auteur sur une œuvre littéraire, artistique ou scientifique, y compris les films cinématographiques et les œuvres enregistrées pour les émissions radiophoniques et télévisées, d'un brevet, d'une marque de fabrique ou de commerce, d'un dessin ou d'un modèle, d'un plan, d'une formule ou d'un procédé secrets, </a:t>
            </a:r>
            <a:r>
              <a:rPr lang="fr-FR" sz="4200" u="sng" dirty="0">
                <a:solidFill>
                  <a:schemeClr val="tx1">
                    <a:lumMod val="95000"/>
                    <a:lumOff val="5000"/>
                  </a:schemeClr>
                </a:solidFill>
              </a:rPr>
              <a:t>ainsi que pour l'usage ou la concession de l'usage d'un équipement industriel, commercial ou scientifique </a:t>
            </a:r>
            <a:r>
              <a:rPr lang="fr-FR" sz="4200" dirty="0">
                <a:solidFill>
                  <a:schemeClr val="tx1">
                    <a:lumMod val="95000"/>
                    <a:lumOff val="5000"/>
                  </a:schemeClr>
                </a:solidFill>
              </a:rPr>
              <a:t>et pour des </a:t>
            </a:r>
            <a:r>
              <a:rPr lang="fr-FR" sz="4200" b="1" dirty="0">
                <a:solidFill>
                  <a:schemeClr val="tx1">
                    <a:lumMod val="95000"/>
                    <a:lumOff val="5000"/>
                  </a:schemeClr>
                </a:solidFill>
              </a:rPr>
              <a:t>informations</a:t>
            </a:r>
            <a:r>
              <a:rPr lang="fr-FR" sz="4200" dirty="0">
                <a:solidFill>
                  <a:schemeClr val="tx1">
                    <a:lumMod val="95000"/>
                    <a:lumOff val="5000"/>
                  </a:schemeClr>
                </a:solidFill>
              </a:rPr>
              <a:t> ayant trait à </a:t>
            </a:r>
            <a:r>
              <a:rPr lang="fr-FR" sz="4200" b="1" dirty="0">
                <a:solidFill>
                  <a:schemeClr val="tx1">
                    <a:lumMod val="95000"/>
                    <a:lumOff val="5000"/>
                  </a:schemeClr>
                </a:solidFill>
              </a:rPr>
              <a:t>une expérience acquise (savoir-faire) </a:t>
            </a:r>
            <a:r>
              <a:rPr lang="fr-FR" sz="4200" dirty="0">
                <a:solidFill>
                  <a:schemeClr val="tx1">
                    <a:lumMod val="95000"/>
                    <a:lumOff val="5000"/>
                  </a:schemeClr>
                </a:solidFill>
              </a:rPr>
              <a:t>dans le domaine industriel, commercial ou scientifique.</a:t>
            </a:r>
          </a:p>
          <a:p>
            <a:pPr algn="l"/>
            <a:endParaRPr lang="fr-FR" sz="4200" dirty="0">
              <a:solidFill>
                <a:schemeClr val="tx1">
                  <a:lumMod val="95000"/>
                  <a:lumOff val="5000"/>
                </a:schemeClr>
              </a:solidFill>
            </a:endParaRPr>
          </a:p>
          <a:p>
            <a:pPr algn="l"/>
            <a:r>
              <a:rPr lang="fr-FR" sz="4200" b="1" dirty="0">
                <a:solidFill>
                  <a:schemeClr val="tx1">
                    <a:lumMod val="95000"/>
                    <a:lumOff val="5000"/>
                  </a:schemeClr>
                </a:solidFill>
              </a:rPr>
              <a:t>Question: quelle est la différence entre la définition des redevances selon le droit interne et le droit conventionnel?</a:t>
            </a: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algn="l">
              <a:lnSpc>
                <a:spcPct val="120000"/>
              </a:lnSpc>
              <a:spcBef>
                <a:spcPts val="0"/>
              </a:spcBef>
            </a:pPr>
            <a:r>
              <a:rPr lang="en-GB" sz="4200" dirty="0">
                <a:solidFill>
                  <a:schemeClr val="tx1">
                    <a:lumMod val="95000"/>
                    <a:lumOff val="5000"/>
                  </a:schemeClr>
                </a:solidFill>
              </a:rPr>
              <a:t> </a:t>
            </a:r>
            <a:r>
              <a:rPr lang="fr-FR" sz="4200" b="1" dirty="0">
                <a:solidFill>
                  <a:schemeClr val="tx1">
                    <a:lumMod val="95000"/>
                    <a:lumOff val="5000"/>
                  </a:schemeClr>
                </a:solidFill>
              </a:rPr>
              <a:t>D- Définition de la notion de redevances :</a:t>
            </a:r>
          </a:p>
          <a:p>
            <a:pPr marL="1079500" lvl="0" indent="-179388" algn="l">
              <a:lnSpc>
                <a:spcPct val="120000"/>
              </a:lnSpc>
              <a:spcBef>
                <a:spcPts val="0"/>
              </a:spcBef>
              <a:buFont typeface="Wingdings" pitchFamily="2" charset="2"/>
              <a:buChar char="Ø"/>
            </a:pPr>
            <a:r>
              <a:rPr lang="fr-FR" sz="4200" dirty="0">
                <a:solidFill>
                  <a:schemeClr val="tx1">
                    <a:lumMod val="95000"/>
                    <a:lumOff val="5000"/>
                  </a:schemeClr>
                </a:solidFill>
              </a:rPr>
              <a:t>La notion de redevances selon le droit conventionnel-suite</a:t>
            </a:r>
          </a:p>
          <a:p>
            <a:pPr algn="l"/>
            <a:endParaRPr lang="fr-FR" sz="4200" dirty="0">
              <a:solidFill>
                <a:schemeClr val="tx1">
                  <a:lumMod val="95000"/>
                  <a:lumOff val="5000"/>
                </a:schemeClr>
              </a:solidFill>
            </a:endParaRPr>
          </a:p>
          <a:p>
            <a:pPr algn="l"/>
            <a:r>
              <a:rPr lang="fr-FR" sz="4200" dirty="0">
                <a:solidFill>
                  <a:schemeClr val="tx1">
                    <a:lumMod val="95000"/>
                    <a:lumOff val="5000"/>
                  </a:schemeClr>
                </a:solidFill>
              </a:rPr>
              <a:t>L’article 12 des conventions précise, par ailleurs, ce qui suit:</a:t>
            </a:r>
          </a:p>
          <a:p>
            <a:pPr algn="l"/>
            <a:endParaRPr lang="fr-FR" sz="4200" b="1" dirty="0">
              <a:solidFill>
                <a:schemeClr val="tx1">
                  <a:lumMod val="95000"/>
                  <a:lumOff val="5000"/>
                </a:schemeClr>
              </a:solidFill>
            </a:endParaRPr>
          </a:p>
          <a:p>
            <a:pPr algn="l"/>
            <a:r>
              <a:rPr lang="fr-FR" sz="4200" dirty="0">
                <a:solidFill>
                  <a:schemeClr val="tx1">
                    <a:lumMod val="95000"/>
                    <a:lumOff val="5000"/>
                  </a:schemeClr>
                </a:solidFill>
              </a:rPr>
              <a:t>lorsque le bénéficiaire effectif des redevances, résident d'un Etat contractant, exerce dans l'autre Etat contractant d'où proviennent les redevances, soit une activité industrielle ou commerciale par l'intermédiaire d'un établissement stable qui y est situé, soit une profession indépendante au moyen d'une base fixe qui y est située, et que le droit ou le bien générateur des redevances s'y rattache effectivement. Dans ce cas, les dispositions de l'article 7 ou de l'article 14, suivant les cas, sont applicables.</a:t>
            </a:r>
          </a:p>
          <a:p>
            <a:pPr algn="l"/>
            <a:endParaRPr lang="fr-FR" sz="4200" dirty="0">
              <a:solidFill>
                <a:schemeClr val="tx1">
                  <a:lumMod val="95000"/>
                  <a:lumOff val="5000"/>
                </a:schemeClr>
              </a:solidFill>
            </a:endParaRPr>
          </a:p>
          <a:p>
            <a:pPr algn="l"/>
            <a:r>
              <a:rPr lang="fr-FR" sz="4200" b="1" dirty="0">
                <a:solidFill>
                  <a:schemeClr val="tx1">
                    <a:lumMod val="95000"/>
                    <a:lumOff val="5000"/>
                  </a:schemeClr>
                </a:solidFill>
              </a:rPr>
              <a:t>Question: Quel commentaire pouvez vous apporter à ce paragraphe ?</a:t>
            </a:r>
          </a:p>
        </p:txBody>
      </p:sp>
      <p:sp>
        <p:nvSpPr>
          <p:cNvPr id="5" name="Titre 1"/>
          <p:cNvSpPr txBox="1">
            <a:spLocks/>
          </p:cNvSpPr>
          <p:nvPr/>
        </p:nvSpPr>
        <p:spPr>
          <a:xfrm>
            <a:off x="251520" y="188641"/>
            <a:ext cx="8640960" cy="648072"/>
          </a:xfrm>
          <a:prstGeom prst="rect">
            <a:avLst/>
          </a:prstGeom>
          <a:ln>
            <a:solidFill>
              <a:srgbClr val="FFC000"/>
            </a:solidFill>
          </a:ln>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a:ln>
                  <a:noFill/>
                </a:ln>
                <a:solidFill>
                  <a:schemeClr val="tx1">
                    <a:lumMod val="95000"/>
                    <a:lumOff val="5000"/>
                  </a:schemeClr>
                </a:solidFill>
                <a:effectLst/>
                <a:uLnTx/>
                <a:uFillTx/>
                <a:latin typeface="+mj-lt"/>
                <a:ea typeface="+mj-ea"/>
                <a:cs typeface="+mj-cs"/>
              </a:rPr>
              <a:t>1°- Définition des notions qui déterminent le régime fiscal applicable aux entreprises </a:t>
            </a:r>
            <a:endParaRPr kumimoji="0" lang="fr-FR" sz="2400" b="1"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1772816"/>
            <a:ext cx="8640960" cy="2232248"/>
          </a:xfrm>
          <a:ln>
            <a:solidFill>
              <a:srgbClr val="FFC000"/>
            </a:solidFill>
          </a:ln>
        </p:spPr>
        <p:txBody>
          <a:bodyPr>
            <a:normAutofit lnSpcReduction="10000"/>
          </a:bodyPr>
          <a:lstStyle/>
          <a:p>
            <a:pPr marL="719138" lvl="0" algn="l">
              <a:lnSpc>
                <a:spcPct val="120000"/>
              </a:lnSpc>
              <a:spcBef>
                <a:spcPts val="0"/>
              </a:spcBef>
            </a:pPr>
            <a:endParaRPr lang="fr-FR" sz="2500" dirty="0">
              <a:solidFill>
                <a:schemeClr val="tx1">
                  <a:lumMod val="95000"/>
                  <a:lumOff val="5000"/>
                </a:schemeClr>
              </a:solidFill>
            </a:endParaRPr>
          </a:p>
          <a:p>
            <a:pPr lvl="0" algn="l">
              <a:lnSpc>
                <a:spcPct val="120000"/>
              </a:lnSpc>
              <a:spcBef>
                <a:spcPts val="0"/>
              </a:spcBef>
            </a:pPr>
            <a:r>
              <a:rPr lang="fr-FR" sz="5400" b="1" dirty="0">
                <a:solidFill>
                  <a:schemeClr val="tx1">
                    <a:lumMod val="95000"/>
                    <a:lumOff val="5000"/>
                  </a:schemeClr>
                </a:solidFill>
              </a:rPr>
              <a:t>2° - Régime fiscal applicable</a:t>
            </a:r>
          </a:p>
          <a:p>
            <a:pPr algn="l"/>
            <a:r>
              <a:rPr lang="fr-FR" sz="4200" dirty="0">
                <a:solidFill>
                  <a:schemeClr val="tx1">
                    <a:lumMod val="95000"/>
                    <a:lumOff val="5000"/>
                  </a:schemeClr>
                </a:solidFill>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630238" algn="l">
              <a:buFont typeface="Wingdings" pitchFamily="2" charset="2"/>
              <a:buChar char="Ø"/>
            </a:pPr>
            <a:r>
              <a:rPr lang="fr-FR" sz="4200" dirty="0">
                <a:solidFill>
                  <a:schemeClr val="tx1">
                    <a:lumMod val="95000"/>
                    <a:lumOff val="5000"/>
                  </a:schemeClr>
                </a:solidFill>
              </a:rPr>
              <a:t> contrats concernés:</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Selon la législation fiscale en vigueur, les entreprises étrangères soumises au régime fiscal de droit commun sont celles intervenant dans le cadre de </a:t>
            </a:r>
            <a:r>
              <a:rPr lang="fr-FR" sz="4200" b="1" dirty="0">
                <a:solidFill>
                  <a:schemeClr val="tx1">
                    <a:lumMod val="95000"/>
                    <a:lumOff val="5000"/>
                  </a:schemeClr>
                </a:solidFill>
              </a:rPr>
              <a:t>contrats </a:t>
            </a:r>
            <a:r>
              <a:rPr lang="fr-FR" sz="4200" dirty="0">
                <a:solidFill>
                  <a:schemeClr val="tx1">
                    <a:lumMod val="95000"/>
                    <a:lumOff val="5000"/>
                  </a:schemeClr>
                </a:solidFill>
              </a:rPr>
              <a:t>portant sur </a:t>
            </a:r>
            <a:r>
              <a:rPr lang="fr-FR" sz="4200" b="1" dirty="0">
                <a:solidFill>
                  <a:schemeClr val="tx1">
                    <a:lumMod val="95000"/>
                    <a:lumOff val="5000"/>
                  </a:schemeClr>
                </a:solidFill>
              </a:rPr>
              <a:t>des travaux immobiliers </a:t>
            </a:r>
            <a:r>
              <a:rPr lang="fr-FR" sz="4200" dirty="0">
                <a:solidFill>
                  <a:schemeClr val="tx1">
                    <a:lumMod val="95000"/>
                    <a:lumOff val="5000"/>
                  </a:schemeClr>
                </a:solidFill>
              </a:rPr>
              <a:t>et ce, au même titre que les entreprises résidentes en Algérie.</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Il en résulte que ces entreprises sont soumises à l’IBS ou à l’IRG,  à la TAP (abrogée par LF 2024) et à la TVA.</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Bien entendu, d’autres impôts et taxes sont, également, applicables selon le cas (IRG/salaires, Taxe d’enlèvement des ordures ménagères, …. </a:t>
            </a:r>
            <a:r>
              <a:rPr lang="fr-FR" sz="4200" dirty="0" err="1">
                <a:solidFill>
                  <a:schemeClr val="tx1">
                    <a:lumMod val="95000"/>
                    <a:lumOff val="5000"/>
                  </a:schemeClr>
                </a:solidFill>
              </a:rPr>
              <a:t>etc</a:t>
            </a:r>
            <a:r>
              <a:rPr lang="fr-FR" sz="4200" dirty="0">
                <a:solidFill>
                  <a:schemeClr val="tx1">
                    <a:lumMod val="95000"/>
                    <a:lumOff val="5000"/>
                  </a:schemeClr>
                </a:solidFill>
              </a:rPr>
              <a:t>)</a:t>
            </a:r>
          </a:p>
          <a:p>
            <a:pPr marL="1079500" indent="-539750" algn="l"/>
            <a:r>
              <a:rPr lang="fr-FR" sz="4200" dirty="0">
                <a:solidFill>
                  <a:schemeClr val="tx1">
                    <a:lumMod val="95000"/>
                    <a:lumOff val="5000"/>
                  </a:schemeClr>
                </a:solidFill>
              </a:rPr>
              <a:t> </a:t>
            </a:r>
            <a:endParaRPr lang="fr-FR" sz="3300" dirty="0">
              <a:solidFill>
                <a:schemeClr val="tx1">
                  <a:lumMod val="95000"/>
                  <a:lumOff val="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l’IBS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L’IBS est payé annuellement sur la base des résultats réalisés au plus tard le 20 du mois qui suit la date limite de dépôt de déclaration (30 avril de l’année N+1).</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Cependant, les entreprises étrangères doivent payer un acompte au titre de l’IBS, au 20 du mois qui suit chaque encaissement.</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Le montant de l’acompte est égal à 0,5 % de chaque encaissement.</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Ces acomptes constituent des crédits d’impôts à imputer sur l’imposition définitive de l’IBS annuel.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l’IBS-Suite :</a:t>
            </a:r>
          </a:p>
          <a:p>
            <a:pPr marL="90488" algn="l"/>
            <a:endParaRPr lang="fr-FR" sz="4200" dirty="0">
              <a:solidFill>
                <a:schemeClr val="tx1">
                  <a:lumMod val="95000"/>
                  <a:lumOff val="5000"/>
                </a:schemeClr>
              </a:solidFill>
            </a:endParaRPr>
          </a:p>
          <a:p>
            <a:pPr marL="90488" algn="l"/>
            <a:endParaRPr lang="fr-FR" sz="4200" dirty="0">
              <a:solidFill>
                <a:schemeClr val="tx1">
                  <a:lumMod val="95000"/>
                  <a:lumOff val="5000"/>
                </a:schemeClr>
              </a:solidFill>
            </a:endParaRPr>
          </a:p>
          <a:p>
            <a:pPr marL="1169988" indent="-1079500" algn="l"/>
            <a:r>
              <a:rPr lang="fr-FR" sz="4200" b="1" dirty="0">
                <a:solidFill>
                  <a:schemeClr val="tx1">
                    <a:lumMod val="95000"/>
                    <a:lumOff val="5000"/>
                  </a:schemeClr>
                </a:solidFill>
              </a:rPr>
              <a:t>Questions : </a:t>
            </a:r>
          </a:p>
          <a:p>
            <a:pPr marL="1169988" indent="-1079500" algn="l"/>
            <a:endParaRPr lang="fr-FR" sz="4200" b="1" dirty="0">
              <a:solidFill>
                <a:schemeClr val="tx1">
                  <a:lumMod val="95000"/>
                  <a:lumOff val="5000"/>
                </a:schemeClr>
              </a:solidFill>
            </a:endParaRPr>
          </a:p>
          <a:p>
            <a:pPr marL="1169988" indent="-1079500" algn="l">
              <a:buFont typeface="Wingdings" pitchFamily="2" charset="2"/>
              <a:buChar char="q"/>
            </a:pPr>
            <a:r>
              <a:rPr lang="fr-FR" sz="4200" b="1" dirty="0">
                <a:solidFill>
                  <a:schemeClr val="tx1">
                    <a:lumMod val="95000"/>
                    <a:lumOff val="5000"/>
                  </a:schemeClr>
                </a:solidFill>
              </a:rPr>
              <a:t>Si l’IBS annuel définitif s’avère inférieur à la somme des acomptes payés au cours de l’année, quel serait le sort de l’excédent de versement dégagé ?  </a:t>
            </a:r>
          </a:p>
          <a:p>
            <a:pPr marL="1169988" indent="-1079500" algn="l"/>
            <a:r>
              <a:rPr lang="fr-FR" sz="4200" b="1" dirty="0">
                <a:solidFill>
                  <a:schemeClr val="tx1">
                    <a:lumMod val="95000"/>
                    <a:lumOff val="5000"/>
                  </a:schemeClr>
                </a:solidFill>
              </a:rPr>
              <a:t> </a:t>
            </a:r>
          </a:p>
          <a:p>
            <a:pPr marL="1169988" indent="-1079500" algn="l">
              <a:buFont typeface="Wingdings" pitchFamily="2" charset="2"/>
              <a:buChar char="q"/>
            </a:pPr>
            <a:r>
              <a:rPr lang="fr-FR" sz="4200" b="1" dirty="0">
                <a:solidFill>
                  <a:schemeClr val="tx1">
                    <a:lumMod val="95000"/>
                    <a:lumOff val="5000"/>
                  </a:schemeClr>
                </a:solidFill>
              </a:rPr>
              <a:t>L’acompte de 0,5 % est-il applicable sur le montant HT ou TTC des encaissements  ? </a:t>
            </a:r>
          </a:p>
          <a:p>
            <a:pPr marL="1079500" indent="-539750" algn="l"/>
            <a:r>
              <a:rPr lang="fr-FR" sz="4200" dirty="0">
                <a:solidFill>
                  <a:schemeClr val="tx1">
                    <a:lumMod val="95000"/>
                    <a:lumOff val="5000"/>
                  </a:schemeClr>
                </a:solidFill>
              </a:rPr>
              <a:t> </a:t>
            </a:r>
            <a:endParaRPr lang="fr-FR" sz="3300" dirty="0">
              <a:solidFill>
                <a:schemeClr val="tx1">
                  <a:lumMod val="95000"/>
                  <a:lumOff val="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l’IBS-Suite :</a:t>
            </a:r>
          </a:p>
          <a:p>
            <a:pPr marL="90488" algn="l"/>
            <a:endParaRPr lang="fr-FR" sz="4200" dirty="0">
              <a:solidFill>
                <a:schemeClr val="tx1">
                  <a:lumMod val="95000"/>
                  <a:lumOff val="5000"/>
                </a:schemeClr>
              </a:solidFill>
            </a:endParaRPr>
          </a:p>
          <a:p>
            <a:pPr marL="90488" algn="l"/>
            <a:endParaRPr lang="fr-FR" sz="4200" dirty="0">
              <a:solidFill>
                <a:schemeClr val="tx1">
                  <a:lumMod val="95000"/>
                  <a:lumOff val="5000"/>
                </a:schemeClr>
              </a:solidFill>
            </a:endParaRPr>
          </a:p>
          <a:p>
            <a:pPr marL="1169988" indent="-1079500" algn="l"/>
            <a:r>
              <a:rPr lang="fr-FR" sz="4200" b="1" dirty="0">
                <a:solidFill>
                  <a:schemeClr val="tx1">
                    <a:lumMod val="95000"/>
                    <a:lumOff val="5000"/>
                  </a:schemeClr>
                </a:solidFill>
              </a:rPr>
              <a:t>Application:</a:t>
            </a:r>
          </a:p>
          <a:p>
            <a:pPr marL="1169988" indent="-1079500" algn="l"/>
            <a:endParaRPr lang="fr-FR" sz="4200" b="1" dirty="0">
              <a:solidFill>
                <a:schemeClr val="tx1">
                  <a:lumMod val="95000"/>
                  <a:lumOff val="5000"/>
                </a:schemeClr>
              </a:solidFill>
            </a:endParaRPr>
          </a:p>
          <a:p>
            <a:pPr marL="90488" algn="l"/>
            <a:r>
              <a:rPr lang="fr-FR" sz="4200" dirty="0">
                <a:solidFill>
                  <a:schemeClr val="tx1">
                    <a:lumMod val="95000"/>
                    <a:lumOff val="5000"/>
                  </a:schemeClr>
                </a:solidFill>
              </a:rPr>
              <a:t>Soit une entreprise algérienne qui a conclu un contrat de travaux avec une entreprises américaine. Le montant global du contrat est de l’ordre de 1,2 million de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La durée d’intervention de la société américaine est de 5,5 mois à compter du mois de juillet 2024. Pour les quatre premier mois, elle reçoit, mensuellement, 20 % du montant contractuel et le reste à la fin de son contrat.</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TAF: veuillez calculer l’IBS dû, si vous êtes informés que le bénéfice net charges de l’entreprise est de l’ordre de 13 % du montant contractuel?  </a:t>
            </a:r>
          </a:p>
          <a:p>
            <a:pPr marL="1079500" indent="-539750" algn="l"/>
            <a:r>
              <a:rPr lang="fr-FR" sz="4200" dirty="0">
                <a:solidFill>
                  <a:schemeClr val="tx1">
                    <a:lumMod val="95000"/>
                    <a:lumOff val="5000"/>
                  </a:schemeClr>
                </a:solidFill>
              </a:rPr>
              <a:t> </a:t>
            </a:r>
            <a:endParaRPr lang="fr-FR" sz="3300" dirty="0">
              <a:solidFill>
                <a:schemeClr val="tx1">
                  <a:lumMod val="95000"/>
                  <a:lumOff val="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la TVA :</a:t>
            </a:r>
          </a:p>
          <a:p>
            <a:pPr marL="90488" algn="l"/>
            <a:endParaRPr lang="fr-FR" sz="4200" dirty="0">
              <a:solidFill>
                <a:schemeClr val="tx1">
                  <a:lumMod val="95000"/>
                  <a:lumOff val="5000"/>
                </a:schemeClr>
              </a:solidFill>
            </a:endParaRPr>
          </a:p>
          <a:p>
            <a:pPr marL="90488" algn="l"/>
            <a:r>
              <a:rPr lang="fr-FR" sz="4200" u="sng" dirty="0">
                <a:solidFill>
                  <a:schemeClr val="tx1">
                    <a:lumMod val="95000"/>
                    <a:lumOff val="5000"/>
                  </a:schemeClr>
                </a:solidFill>
              </a:rPr>
              <a:t>Rappel du principe du fait générateur de la TVA</a:t>
            </a:r>
            <a:r>
              <a:rPr lang="fr-FR" sz="4200" dirty="0">
                <a:solidFill>
                  <a:schemeClr val="tx1">
                    <a:lumMod val="95000"/>
                    <a:lumOff val="5000"/>
                  </a:schemeClr>
                </a:solidFill>
              </a:rPr>
              <a:t>:</a:t>
            </a:r>
          </a:p>
          <a:p>
            <a:pPr marL="90488" algn="l"/>
            <a:endParaRPr lang="fr-FR" sz="4200" dirty="0">
              <a:solidFill>
                <a:schemeClr val="tx1">
                  <a:lumMod val="95000"/>
                  <a:lumOff val="5000"/>
                </a:schemeClr>
              </a:solidFill>
            </a:endParaRP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Pour les travaux immobiliers, le fait générateur est constitué par l’encaissement total ou partiel du prix.</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Cependant, pour les travaux immobiliers réalisés dans le cadre d’un marché public, la TVA est due dans un délai d’une année à compter de la fin des travaux.</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r>
              <a:rPr lang="fr-FR" sz="2400" b="1" dirty="0">
                <a:solidFill>
                  <a:schemeClr val="tx1">
                    <a:lumMod val="95000"/>
                    <a:lumOff val="5000"/>
                  </a:schemeClr>
                </a:solidFill>
              </a:rPr>
              <a:t>Fiscalité des contrats conclus avec les entreprises étrangères  </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algn="l"/>
            <a:r>
              <a:rPr lang="fr-FR" sz="4200" b="1" u="sng" dirty="0">
                <a:solidFill>
                  <a:schemeClr val="tx1">
                    <a:lumMod val="95000"/>
                    <a:lumOff val="5000"/>
                  </a:schemeClr>
                </a:solidFill>
              </a:rPr>
              <a:t>Programme-Suite</a:t>
            </a:r>
            <a:r>
              <a:rPr lang="fr-FR" sz="4200" dirty="0">
                <a:solidFill>
                  <a:schemeClr val="tx1">
                    <a:lumMod val="95000"/>
                    <a:lumOff val="5000"/>
                  </a:schemeClr>
                </a:solidFill>
              </a:rPr>
              <a:t>:</a:t>
            </a:r>
          </a:p>
          <a:p>
            <a:pPr algn="l"/>
            <a:endParaRPr lang="fr-FR" sz="4200" dirty="0">
              <a:solidFill>
                <a:schemeClr val="tx1">
                  <a:lumMod val="95000"/>
                  <a:lumOff val="5000"/>
                </a:schemeClr>
              </a:solidFill>
            </a:endParaRPr>
          </a:p>
          <a:p>
            <a:pPr algn="l">
              <a:lnSpc>
                <a:spcPct val="120000"/>
              </a:lnSpc>
              <a:spcBef>
                <a:spcPts val="0"/>
              </a:spcBef>
            </a:pPr>
            <a:r>
              <a:rPr lang="en-GB" sz="4200" dirty="0">
                <a:solidFill>
                  <a:schemeClr val="tx1">
                    <a:lumMod val="95000"/>
                    <a:lumOff val="5000"/>
                  </a:schemeClr>
                </a:solidFill>
              </a:rPr>
              <a:t> </a:t>
            </a:r>
            <a:r>
              <a:rPr lang="fr-FR" sz="4200" dirty="0">
                <a:solidFill>
                  <a:schemeClr val="tx1">
                    <a:lumMod val="95000"/>
                    <a:lumOff val="5000"/>
                  </a:schemeClr>
                </a:solidFill>
              </a:rPr>
              <a:t>C- Définition de la notion d’établissement stable et de redevance</a:t>
            </a:r>
          </a:p>
          <a:p>
            <a:pPr algn="l">
              <a:lnSpc>
                <a:spcPct val="120000"/>
              </a:lnSpc>
              <a:spcBef>
                <a:spcPts val="0"/>
              </a:spcBef>
            </a:pPr>
            <a:r>
              <a:rPr lang="fr-FR" sz="4200" dirty="0">
                <a:solidFill>
                  <a:schemeClr val="tx1">
                    <a:lumMod val="95000"/>
                    <a:lumOff val="5000"/>
                  </a:schemeClr>
                </a:solidFill>
              </a:rPr>
              <a:t> </a:t>
            </a:r>
          </a:p>
          <a:p>
            <a:pPr marL="989013" lvl="0" indent="-269875" algn="l">
              <a:lnSpc>
                <a:spcPct val="120000"/>
              </a:lnSpc>
              <a:spcBef>
                <a:spcPts val="0"/>
              </a:spcBef>
              <a:buFont typeface="Wingdings" pitchFamily="2" charset="2"/>
              <a:buChar char="ü"/>
            </a:pPr>
            <a:r>
              <a:rPr lang="fr-FR" sz="4200" dirty="0">
                <a:solidFill>
                  <a:schemeClr val="tx1">
                    <a:lumMod val="95000"/>
                    <a:lumOff val="5000"/>
                  </a:schemeClr>
                </a:solidFill>
              </a:rPr>
              <a:t>La notion d’établissement stable selon le droit interne et le droit conventionnel</a:t>
            </a:r>
          </a:p>
          <a:p>
            <a:pPr marL="719138" lvl="0" algn="l">
              <a:lnSpc>
                <a:spcPct val="120000"/>
              </a:lnSpc>
              <a:spcBef>
                <a:spcPts val="0"/>
              </a:spcBef>
              <a:buFont typeface="Wingdings" pitchFamily="2" charset="2"/>
              <a:buChar char="ü"/>
            </a:pPr>
            <a:r>
              <a:rPr lang="fr-FR" sz="4200" dirty="0">
                <a:solidFill>
                  <a:schemeClr val="tx1">
                    <a:lumMod val="95000"/>
                    <a:lumOff val="5000"/>
                  </a:schemeClr>
                </a:solidFill>
              </a:rPr>
              <a:t> La notion de redevances selon le droit interne et le droit conventionnel</a:t>
            </a:r>
          </a:p>
          <a:p>
            <a:pPr marL="719138" lvl="0" algn="l">
              <a:lnSpc>
                <a:spcPct val="120000"/>
              </a:lnSpc>
              <a:spcBef>
                <a:spcPts val="0"/>
              </a:spcBef>
            </a:pPr>
            <a:endParaRPr lang="fr-FR" sz="2500" dirty="0">
              <a:solidFill>
                <a:schemeClr val="tx1">
                  <a:lumMod val="95000"/>
                  <a:lumOff val="5000"/>
                </a:schemeClr>
              </a:solidFill>
            </a:endParaRPr>
          </a:p>
          <a:p>
            <a:pPr lvl="0" algn="l">
              <a:lnSpc>
                <a:spcPct val="120000"/>
              </a:lnSpc>
              <a:spcBef>
                <a:spcPts val="0"/>
              </a:spcBef>
            </a:pPr>
            <a:r>
              <a:rPr lang="fr-FR" sz="4200" b="1" dirty="0">
                <a:solidFill>
                  <a:schemeClr val="tx1">
                    <a:lumMod val="95000"/>
                    <a:lumOff val="5000"/>
                  </a:schemeClr>
                </a:solidFill>
              </a:rPr>
              <a:t>2° - Régime fiscal applicable</a:t>
            </a:r>
          </a:p>
          <a:p>
            <a:pPr algn="l"/>
            <a:r>
              <a:rPr lang="fr-FR" sz="4200" dirty="0">
                <a:solidFill>
                  <a:schemeClr val="tx1">
                    <a:lumMod val="95000"/>
                    <a:lumOff val="5000"/>
                  </a:schemeClr>
                </a:solidFill>
              </a:rPr>
              <a:t> </a:t>
            </a:r>
          </a:p>
          <a:p>
            <a:pPr marL="539750" algn="l"/>
            <a:r>
              <a:rPr lang="fr-FR" sz="4200" dirty="0">
                <a:solidFill>
                  <a:schemeClr val="tx1">
                    <a:lumMod val="95000"/>
                    <a:lumOff val="5000"/>
                  </a:schemeClr>
                </a:solidFill>
              </a:rPr>
              <a:t> A – Les entreprises étrangères soumises au droit commun</a:t>
            </a:r>
          </a:p>
          <a:p>
            <a:pPr marL="1079500" indent="-539750" algn="l"/>
            <a:r>
              <a:rPr lang="fr-FR" sz="4200" dirty="0">
                <a:solidFill>
                  <a:schemeClr val="tx1">
                    <a:lumMod val="95000"/>
                    <a:lumOff val="5000"/>
                  </a:schemeClr>
                </a:solidFill>
              </a:rPr>
              <a:t> B – Les entreprises étrangères soumises à la retenue à la source de 24 ou de 30 %</a:t>
            </a:r>
          </a:p>
          <a:p>
            <a:pPr marL="900113" indent="-360363" algn="l"/>
            <a:r>
              <a:rPr lang="fr-FR" sz="4200" dirty="0">
                <a:solidFill>
                  <a:schemeClr val="tx1">
                    <a:lumMod val="95000"/>
                    <a:lumOff val="5000"/>
                  </a:schemeClr>
                </a:solidFill>
              </a:rPr>
              <a:t> C- Impact du droit conventionnel en matière d’imposition des entreprises étrangères en Algérie</a:t>
            </a:r>
            <a:r>
              <a:rPr lang="fr-FR" sz="2800" b="1" dirty="0"/>
              <a:t> </a:t>
            </a:r>
            <a:r>
              <a:rPr lang="fr-FR" sz="4200" dirty="0">
                <a:solidFill>
                  <a:schemeClr val="tx1">
                    <a:lumMod val="95000"/>
                    <a:lumOff val="5000"/>
                  </a:schemeClr>
                </a:solidFill>
              </a:rPr>
              <a:t>et modalités pratiques de bénéfice des dispositions conventionnelles.</a:t>
            </a:r>
          </a:p>
          <a:p>
            <a:pPr marL="989013" indent="-449263" algn="l"/>
            <a:r>
              <a:rPr lang="fr-FR" sz="4200" dirty="0">
                <a:solidFill>
                  <a:schemeClr val="tx1">
                    <a:lumMod val="95000"/>
                    <a:lumOff val="5000"/>
                  </a:schemeClr>
                </a:solidFill>
              </a:rPr>
              <a:t> D- Cas spécifique d’imposition des salariés des entreprises étrangères et des bénéfices réputés distribués</a:t>
            </a:r>
            <a:r>
              <a:rPr lang="fr-FR" sz="3300" dirty="0">
                <a:solidFill>
                  <a:schemeClr val="tx1">
                    <a:lumMod val="95000"/>
                    <a:lumOff val="5000"/>
                  </a:schemeClr>
                </a:solidFill>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la TVA-Suite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Pour les travaux immobiliers réalisés par les entreprises étrangères, intervenant hors du cadre des marchés publics, le fait générateur, en matière de TVA, est constitué par l’encaissement total ou partiel du prix.</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Il en résulte que le rythme de versement de la TVA suit celui des encaissements opérés.</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Le montant encaissé, considéré comme étant en TTC, est reconverti en HT et la TVA est liquidée et reversé en conséquence au plus tard le 20 qui suit celui de l’encaissement.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85000" lnSpcReduction="2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539750" algn="l">
              <a:buFont typeface="Wingdings" pitchFamily="2" charset="2"/>
              <a:buChar char="Ø"/>
            </a:pPr>
            <a:r>
              <a:rPr lang="fr-FR" sz="4200" dirty="0">
                <a:solidFill>
                  <a:schemeClr val="tx1">
                    <a:lumMod val="95000"/>
                    <a:lumOff val="5000"/>
                  </a:schemeClr>
                </a:solidFill>
              </a:rPr>
              <a:t> Modalités de calcul et de paiement de la TVA-Suite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Application: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Sur la base des mêmes données de l’exemple précédent, veuillez calculer la TVA due?</a:t>
            </a:r>
          </a:p>
          <a:p>
            <a:pPr marL="90488" algn="l"/>
            <a:endParaRPr lang="fr-FR" sz="4200" dirty="0">
              <a:solidFill>
                <a:schemeClr val="tx1">
                  <a:lumMod val="95000"/>
                  <a:lumOff val="5000"/>
                </a:schemeClr>
              </a:solidFill>
            </a:endParaRPr>
          </a:p>
          <a:p>
            <a:pPr marL="90488" algn="l"/>
            <a:endParaRPr lang="fr-FR" sz="4200" dirty="0">
              <a:solidFill>
                <a:schemeClr val="tx1">
                  <a:lumMod val="95000"/>
                  <a:lumOff val="5000"/>
                </a:schemeClr>
              </a:solidFill>
            </a:endParaRPr>
          </a:p>
          <a:p>
            <a:pPr marL="90488" algn="l"/>
            <a:endParaRPr lang="fr-FR" sz="3300" dirty="0">
              <a:solidFill>
                <a:schemeClr val="tx1">
                  <a:lumMod val="95000"/>
                  <a:lumOff val="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92500" lnSpcReduction="10000"/>
          </a:bodyPr>
          <a:lstStyle/>
          <a:p>
            <a:pPr marL="809625" indent="-809625" algn="l"/>
            <a:r>
              <a:rPr lang="fr-FR" sz="4200" b="1" dirty="0">
                <a:solidFill>
                  <a:schemeClr val="tx1">
                    <a:lumMod val="95000"/>
                    <a:lumOff val="5000"/>
                  </a:schemeClr>
                </a:solidFill>
              </a:rPr>
              <a:t>A – Les entreprises étrangères soumises au droit commun</a:t>
            </a:r>
          </a:p>
          <a:p>
            <a:pPr marL="539750"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Application: </a:t>
            </a:r>
          </a:p>
          <a:p>
            <a:pPr marL="90488" algn="l"/>
            <a:endParaRPr lang="fr-FR" sz="4200" dirty="0">
              <a:solidFill>
                <a:schemeClr val="tx1">
                  <a:lumMod val="95000"/>
                  <a:lumOff val="5000"/>
                </a:schemeClr>
              </a:solidFill>
            </a:endParaRPr>
          </a:p>
          <a:p>
            <a:pPr marL="90488" algn="l"/>
            <a:r>
              <a:rPr lang="fr-FR" sz="4200" dirty="0">
                <a:solidFill>
                  <a:schemeClr val="tx1">
                    <a:lumMod val="95000"/>
                    <a:lumOff val="5000"/>
                  </a:schemeClr>
                </a:solidFill>
              </a:rPr>
              <a:t>Sur la base des mêmes données de l’exemple précédent, veuillez établir la G50 des mois de juillet à décembre et la déclaration annuelle (IBS à payer). </a:t>
            </a:r>
          </a:p>
          <a:p>
            <a:pPr marL="90488" algn="l"/>
            <a:endParaRPr lang="fr-FR" sz="4200" dirty="0">
              <a:solidFill>
                <a:schemeClr val="tx1">
                  <a:lumMod val="95000"/>
                  <a:lumOff val="5000"/>
                </a:schemeClr>
              </a:solidFill>
            </a:endParaRPr>
          </a:p>
          <a:p>
            <a:pPr marL="90488" algn="l"/>
            <a:endParaRPr lang="fr-FR" sz="3300" dirty="0">
              <a:solidFill>
                <a:schemeClr val="tx1">
                  <a:lumMod val="95000"/>
                  <a:lumOff val="5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a:t>
            </a:r>
          </a:p>
          <a:p>
            <a:pPr marL="1079500" indent="-539750" algn="l"/>
            <a:endParaRPr lang="fr-FR" sz="4200" dirty="0">
              <a:solidFill>
                <a:schemeClr val="tx1">
                  <a:lumMod val="95000"/>
                  <a:lumOff val="5000"/>
                </a:schemeClr>
              </a:solidFill>
            </a:endParaRPr>
          </a:p>
          <a:p>
            <a:pPr algn="l"/>
            <a:r>
              <a:rPr lang="fr-FR" sz="4200" dirty="0">
                <a:solidFill>
                  <a:schemeClr val="tx1">
                    <a:lumMod val="95000"/>
                    <a:lumOff val="5000"/>
                  </a:schemeClr>
                </a:solidFill>
              </a:rPr>
              <a:t>Les entreprises étrangères intervenant en Algérie dans le cadre de contrats de prestation de services sont soumises à une retenue à la source de l’ordre de 30 % sur le montant brut du contrat.</a:t>
            </a:r>
          </a:p>
          <a:p>
            <a:pPr algn="l"/>
            <a:endParaRPr lang="fr-FR" sz="4200" dirty="0">
              <a:solidFill>
                <a:schemeClr val="tx1">
                  <a:lumMod val="95000"/>
                  <a:lumOff val="5000"/>
                </a:schemeClr>
              </a:solidFill>
            </a:endParaRPr>
          </a:p>
          <a:p>
            <a:pPr algn="l"/>
            <a:r>
              <a:rPr lang="fr-FR" sz="4200" dirty="0">
                <a:solidFill>
                  <a:schemeClr val="tx1">
                    <a:lumMod val="95000"/>
                    <a:lumOff val="5000"/>
                  </a:schemeClr>
                </a:solidFill>
              </a:rPr>
              <a:t>Cette retenue couvre l’IBS et la TVA.</a:t>
            </a:r>
          </a:p>
          <a:p>
            <a:pPr algn="l"/>
            <a:endParaRPr lang="fr-FR" sz="4200" dirty="0">
              <a:solidFill>
                <a:schemeClr val="tx1">
                  <a:lumMod val="95000"/>
                  <a:lumOff val="5000"/>
                </a:schemeClr>
              </a:solidFill>
            </a:endParaRPr>
          </a:p>
          <a:p>
            <a:pPr algn="l"/>
            <a:r>
              <a:rPr lang="fr-FR" sz="4200" dirty="0">
                <a:solidFill>
                  <a:schemeClr val="tx1">
                    <a:lumMod val="95000"/>
                    <a:lumOff val="5000"/>
                  </a:schemeClr>
                </a:solidFill>
              </a:rPr>
              <a:t>La retenue, ainsi opérée, est libératoire d’impôts. </a:t>
            </a:r>
          </a:p>
          <a:p>
            <a:pPr algn="l"/>
            <a:endParaRPr lang="fr-FR" sz="4200" dirty="0">
              <a:solidFill>
                <a:schemeClr val="tx1">
                  <a:lumMod val="95000"/>
                  <a:lumOff val="5000"/>
                </a:schemeClr>
              </a:solidFill>
            </a:endParaRPr>
          </a:p>
          <a:p>
            <a:pPr algn="l"/>
            <a:r>
              <a:rPr lang="fr-FR" sz="4200" b="1" dirty="0">
                <a:solidFill>
                  <a:schemeClr val="tx1">
                    <a:lumMod val="95000"/>
                    <a:lumOff val="5000"/>
                  </a:schemeClr>
                </a:solidFill>
              </a:rPr>
              <a:t>NB</a:t>
            </a:r>
            <a:r>
              <a:rPr lang="fr-FR" sz="4200" dirty="0">
                <a:solidFill>
                  <a:schemeClr val="tx1">
                    <a:lumMod val="95000"/>
                    <a:lumOff val="5000"/>
                  </a:schemeClr>
                </a:solidFill>
              </a:rPr>
              <a:t>: Si le fournisseur des prestations est une PP, le taux de la retenue est de 24%. </a:t>
            </a:r>
          </a:p>
          <a:p>
            <a:pPr marL="900113" indent="-360363" algn="l"/>
            <a:r>
              <a:rPr lang="fr-FR" sz="4200" dirty="0">
                <a:solidFill>
                  <a:schemeClr val="tx1">
                    <a:lumMod val="95000"/>
                    <a:lumOff val="5000"/>
                  </a:schemeClr>
                </a:solidFill>
              </a:rPr>
              <a:t> </a:t>
            </a:r>
            <a:endParaRPr lang="fr-FR" sz="3300" dirty="0">
              <a:solidFill>
                <a:schemeClr val="tx1">
                  <a:lumMod val="95000"/>
                  <a:lumOff val="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marL="989013" indent="-989013" algn="l"/>
            <a:endParaRPr lang="fr-FR" sz="4200" b="1" dirty="0">
              <a:solidFill>
                <a:schemeClr val="tx1">
                  <a:lumMod val="95000"/>
                  <a:lumOff val="5000"/>
                </a:schemeClr>
              </a:solidFill>
            </a:endParaRPr>
          </a:p>
          <a:p>
            <a:pPr algn="l">
              <a:buFont typeface="Wingdings" pitchFamily="2" charset="2"/>
              <a:buChar char="v"/>
            </a:pPr>
            <a:r>
              <a:rPr lang="fr-FR" sz="4400" b="1" dirty="0">
                <a:solidFill>
                  <a:schemeClr val="tx1"/>
                </a:solidFill>
                <a:cs typeface="Times New Roman" pitchFamily="18" charset="0"/>
              </a:rPr>
              <a:t>Particularité relatives aux contrats de services:</a:t>
            </a:r>
          </a:p>
          <a:p>
            <a:pPr algn="l"/>
            <a:endParaRPr lang="fr-FR" sz="4400" b="1" dirty="0">
              <a:solidFill>
                <a:schemeClr val="tx1"/>
              </a:solidFill>
              <a:cs typeface="Times New Roman" pitchFamily="18" charset="0"/>
            </a:endParaRPr>
          </a:p>
          <a:p>
            <a:pPr algn="just">
              <a:buClr>
                <a:srgbClr val="C00000"/>
              </a:buClr>
              <a:buSzPct val="100000"/>
              <a:buFont typeface="Wingdings" pitchFamily="2" charset="2"/>
              <a:buChar char="§"/>
              <a:defRPr/>
            </a:pPr>
            <a:r>
              <a:rPr lang="fr-FR" sz="4400" dirty="0">
                <a:solidFill>
                  <a:schemeClr val="tx1"/>
                </a:solidFill>
                <a:cs typeface="Times New Roman" pitchFamily="18" charset="0"/>
              </a:rPr>
              <a:t>Le montant de la vente d’équipements n’est pas compris dans l’assiette de la retenue de (24 ou 30%) en cas de facturation séparée.</a:t>
            </a:r>
          </a:p>
          <a:p>
            <a:pPr algn="just">
              <a:buClr>
                <a:srgbClr val="C00000"/>
              </a:buClr>
              <a:buSzPct val="100000"/>
              <a:defRPr/>
            </a:pPr>
            <a:endParaRPr lang="fr-FR" sz="4400" dirty="0">
              <a:solidFill>
                <a:schemeClr val="tx1"/>
              </a:solidFill>
              <a:cs typeface="Times New Roman" pitchFamily="18" charset="0"/>
            </a:endParaRPr>
          </a:p>
          <a:p>
            <a:pPr algn="just">
              <a:buClr>
                <a:srgbClr val="C00000"/>
              </a:buClr>
              <a:buSzPct val="100000"/>
              <a:buFont typeface="Wingdings" pitchFamily="2" charset="2"/>
              <a:buChar char="§"/>
              <a:defRPr/>
            </a:pPr>
            <a:r>
              <a:rPr lang="fr-FR" sz="4400" dirty="0">
                <a:solidFill>
                  <a:schemeClr val="tx1"/>
                </a:solidFill>
                <a:cs typeface="Times New Roman" pitchFamily="18" charset="0"/>
              </a:rPr>
              <a:t>Application d’un abattement de 60 % pour les contrats de crédit-bail international et de 80 % (devenu 30% en 2020) pour les contrats d’utilisation de logiciels informatiques, soit un taux effectif de 21%.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marL="989013" indent="-989013" algn="l"/>
            <a:endParaRPr lang="fr-FR" sz="4200" b="1" dirty="0">
              <a:solidFill>
                <a:schemeClr val="tx1">
                  <a:lumMod val="95000"/>
                  <a:lumOff val="5000"/>
                </a:schemeClr>
              </a:solidFill>
            </a:endParaRPr>
          </a:p>
          <a:p>
            <a:pPr algn="l">
              <a:buFont typeface="Wingdings" pitchFamily="2" charset="2"/>
              <a:buChar char="v"/>
            </a:pPr>
            <a:r>
              <a:rPr lang="fr-FR" sz="4400" b="1" dirty="0">
                <a:solidFill>
                  <a:schemeClr val="tx1"/>
                </a:solidFill>
                <a:cs typeface="Times New Roman" pitchFamily="18" charset="0"/>
              </a:rPr>
              <a:t>Particularité relatives aux contrats de services:</a:t>
            </a:r>
          </a:p>
          <a:p>
            <a:pPr algn="l"/>
            <a:endParaRPr lang="fr-FR" sz="4400" b="1" dirty="0">
              <a:solidFill>
                <a:schemeClr val="tx1"/>
              </a:solidFill>
              <a:cs typeface="Times New Roman" pitchFamily="18" charset="0"/>
            </a:endParaRPr>
          </a:p>
          <a:p>
            <a:pPr algn="just">
              <a:buClr>
                <a:srgbClr val="C00000"/>
              </a:buClr>
              <a:buSzPct val="100000"/>
              <a:buFont typeface="Wingdings" pitchFamily="2" charset="2"/>
              <a:buChar char="§"/>
              <a:defRPr/>
            </a:pPr>
            <a:r>
              <a:rPr lang="fr-FR" sz="4400" dirty="0">
                <a:solidFill>
                  <a:schemeClr val="tx1"/>
                </a:solidFill>
                <a:cs typeface="Times New Roman" pitchFamily="18" charset="0"/>
              </a:rPr>
              <a:t>Possibilité d’option au régime de droit commun dans un délais de 30 jours à compter de la date de signature du contrat.</a:t>
            </a:r>
          </a:p>
          <a:p>
            <a:pPr algn="just">
              <a:buClr>
                <a:srgbClr val="C00000"/>
              </a:buClr>
              <a:buSzPct val="100000"/>
              <a:defRPr/>
            </a:pPr>
            <a:endParaRPr lang="fr-FR" sz="3300" dirty="0">
              <a:solidFill>
                <a:schemeClr val="tx1"/>
              </a:solidFill>
              <a:cs typeface="Times New Roman" pitchFamily="18" charset="0"/>
            </a:endParaRPr>
          </a:p>
          <a:p>
            <a:pPr algn="just">
              <a:buClr>
                <a:srgbClr val="C00000"/>
              </a:buClr>
              <a:buSzPct val="100000"/>
              <a:buFont typeface="Wingdings" pitchFamily="2" charset="2"/>
              <a:buChar char="§"/>
              <a:defRPr/>
            </a:pPr>
            <a:r>
              <a:rPr lang="fr-FR" sz="4400" dirty="0">
                <a:solidFill>
                  <a:schemeClr val="tx1"/>
                </a:solidFill>
                <a:cs typeface="Times New Roman" pitchFamily="18" charset="0"/>
              </a:rPr>
              <a:t>Taux de change applicable est celui de la date de signature du contrat ou de l’avenant (cours de vente de la monnaie étrangère).</a:t>
            </a:r>
          </a:p>
          <a:p>
            <a:pPr marL="811213" indent="-811213" algn="just">
              <a:buClr>
                <a:srgbClr val="C00000"/>
              </a:buClr>
              <a:buSzPct val="100000"/>
              <a:defRPr/>
            </a:pPr>
            <a:endParaRPr lang="fr-FR" sz="3300" dirty="0">
              <a:solidFill>
                <a:schemeClr val="tx1"/>
              </a:solidFill>
              <a:cs typeface="Times New Roman" pitchFamily="18" charset="0"/>
            </a:endParaRPr>
          </a:p>
          <a:p>
            <a:pPr marL="811213" indent="-811213" algn="just">
              <a:buClr>
                <a:srgbClr val="C00000"/>
              </a:buClr>
              <a:buSzPct val="100000"/>
              <a:defRPr/>
            </a:pPr>
            <a:r>
              <a:rPr lang="fr-FR" sz="4400" b="1" dirty="0">
                <a:solidFill>
                  <a:srgbClr val="FF0000"/>
                </a:solidFill>
                <a:cs typeface="Times New Roman" pitchFamily="18" charset="0"/>
              </a:rPr>
              <a:t>NB: Application du taux le plus favorable (droit commun/droit conventionnel).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77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algn="l">
              <a:buFont typeface="Wingdings" pitchFamily="2" charset="2"/>
              <a:buChar char="v"/>
            </a:pPr>
            <a:endParaRPr lang="fr-FR" b="1" dirty="0">
              <a:solidFill>
                <a:srgbClr val="C00000"/>
              </a:solidFill>
              <a:cs typeface="Times New Roman" pitchFamily="18" charset="0"/>
            </a:endParaRPr>
          </a:p>
          <a:p>
            <a:pPr algn="l">
              <a:buFont typeface="Wingdings" pitchFamily="2" charset="2"/>
              <a:buChar char="v"/>
            </a:pPr>
            <a:r>
              <a:rPr lang="fr-FR" b="1" dirty="0">
                <a:solidFill>
                  <a:schemeClr val="tx1"/>
                </a:solidFill>
                <a:cs typeface="Times New Roman" pitchFamily="18" charset="0"/>
              </a:rPr>
              <a:t>Calcul et paiement de la retenue </a:t>
            </a:r>
          </a:p>
          <a:p>
            <a:endParaRPr lang="fr-FR" b="1" dirty="0">
              <a:cs typeface="Times New Roman" pitchFamily="18" charset="0"/>
            </a:endParaRPr>
          </a:p>
          <a:p>
            <a:pPr algn="l"/>
            <a:r>
              <a:rPr lang="fr-FR" sz="3100" dirty="0">
                <a:solidFill>
                  <a:schemeClr val="tx1"/>
                </a:solidFill>
                <a:cs typeface="Times New Roman" pitchFamily="18" charset="0"/>
              </a:rPr>
              <a:t>L’assiette pour le calcul de la retenue de 24 ou 30% est le montant brut des services facturés.</a:t>
            </a:r>
          </a:p>
          <a:p>
            <a:pPr algn="l"/>
            <a:endParaRPr lang="fr-FR" sz="3100" dirty="0">
              <a:solidFill>
                <a:schemeClr val="tx1"/>
              </a:solidFill>
              <a:cs typeface="Times New Roman" pitchFamily="18" charset="0"/>
            </a:endParaRPr>
          </a:p>
          <a:p>
            <a:pPr marL="1349375" indent="-1349375" algn="l"/>
            <a:r>
              <a:rPr lang="fr-FR" sz="3100" b="1" u="sng" dirty="0">
                <a:solidFill>
                  <a:schemeClr val="tx1"/>
                </a:solidFill>
                <a:cs typeface="Times New Roman" pitchFamily="18" charset="0"/>
              </a:rPr>
              <a:t>Exemple</a:t>
            </a:r>
            <a:r>
              <a:rPr lang="fr-FR" sz="3100" b="1" dirty="0">
                <a:solidFill>
                  <a:schemeClr val="tx1"/>
                </a:solidFill>
                <a:cs typeface="Times New Roman" pitchFamily="18" charset="0"/>
              </a:rPr>
              <a:t>:</a:t>
            </a:r>
            <a:r>
              <a:rPr lang="fr-FR" sz="3100" dirty="0">
                <a:solidFill>
                  <a:schemeClr val="tx1"/>
                </a:solidFill>
                <a:cs typeface="Times New Roman" pitchFamily="18" charset="0"/>
              </a:rPr>
              <a:t> le montant total du contrat est de 100, le montant net a payer devrait être de 100 – 24 = 76. </a:t>
            </a:r>
          </a:p>
          <a:p>
            <a:pPr algn="l"/>
            <a:endParaRPr lang="fr-FR" sz="3100" dirty="0">
              <a:solidFill>
                <a:schemeClr val="tx1"/>
              </a:solidFill>
              <a:cs typeface="Times New Roman" pitchFamily="18" charset="0"/>
            </a:endParaRPr>
          </a:p>
          <a:p>
            <a:pPr algn="l"/>
            <a:r>
              <a:rPr lang="fr-FR" sz="3100" dirty="0">
                <a:solidFill>
                  <a:schemeClr val="tx1"/>
                </a:solidFill>
                <a:cs typeface="Times New Roman" pitchFamily="18" charset="0"/>
              </a:rPr>
              <a:t>Le prix affiché doit tenir compte de la retenue qui sera effectuée: </a:t>
            </a:r>
          </a:p>
          <a:p>
            <a:pPr lvl="1" algn="l">
              <a:buClr>
                <a:srgbClr val="C00000"/>
              </a:buClr>
            </a:pPr>
            <a:r>
              <a:rPr lang="fr-FR" sz="3100" dirty="0">
                <a:solidFill>
                  <a:schemeClr val="tx1"/>
                </a:solidFill>
                <a:cs typeface="Times New Roman" pitchFamily="18" charset="0"/>
              </a:rPr>
              <a:t>- Montant Brut </a:t>
            </a:r>
          </a:p>
          <a:p>
            <a:pPr lvl="1" algn="l">
              <a:buClr>
                <a:srgbClr val="C00000"/>
              </a:buClr>
            </a:pPr>
            <a:r>
              <a:rPr lang="fr-FR" sz="3100" dirty="0">
                <a:solidFill>
                  <a:schemeClr val="tx1"/>
                </a:solidFill>
                <a:cs typeface="Times New Roman" pitchFamily="18" charset="0"/>
              </a:rPr>
              <a:t>- Retenue à la source </a:t>
            </a:r>
          </a:p>
          <a:p>
            <a:pPr lvl="1" algn="l">
              <a:buClr>
                <a:srgbClr val="C00000"/>
              </a:buClr>
            </a:pPr>
            <a:r>
              <a:rPr lang="fr-FR" sz="3100" dirty="0">
                <a:solidFill>
                  <a:schemeClr val="tx1"/>
                </a:solidFill>
                <a:cs typeface="Times New Roman" pitchFamily="18" charset="0"/>
              </a:rPr>
              <a:t>- Montant net</a:t>
            </a:r>
          </a:p>
          <a:p>
            <a:pPr marL="989013" indent="-989013" algn="l"/>
            <a:endParaRPr lang="fr-FR" sz="4200" b="1" dirty="0">
              <a:solidFill>
                <a:schemeClr val="tx1">
                  <a:lumMod val="95000"/>
                  <a:lumOff val="5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77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algn="l">
              <a:buFont typeface="Wingdings" pitchFamily="2" charset="2"/>
              <a:buChar char="v"/>
            </a:pPr>
            <a:endParaRPr lang="fr-FR" b="1" dirty="0">
              <a:solidFill>
                <a:srgbClr val="C00000"/>
              </a:solidFill>
              <a:cs typeface="Times New Roman" pitchFamily="18" charset="0"/>
            </a:endParaRPr>
          </a:p>
          <a:p>
            <a:pPr algn="l">
              <a:buFont typeface="Wingdings" pitchFamily="2" charset="2"/>
              <a:buChar char="v"/>
              <a:defRPr/>
            </a:pPr>
            <a:r>
              <a:rPr lang="fr-FR" sz="4200" dirty="0">
                <a:solidFill>
                  <a:schemeClr val="tx1">
                    <a:lumMod val="95000"/>
                    <a:lumOff val="5000"/>
                  </a:schemeClr>
                </a:solidFill>
              </a:rPr>
              <a:t>Cas de facturation en net: application de 2 méthodes:</a:t>
            </a:r>
          </a:p>
          <a:p>
            <a:pPr algn="l">
              <a:defRPr/>
            </a:pPr>
            <a:endParaRPr lang="fr-FR" sz="4200" dirty="0">
              <a:solidFill>
                <a:schemeClr val="tx1">
                  <a:lumMod val="95000"/>
                  <a:lumOff val="5000"/>
                </a:schemeClr>
              </a:solidFill>
            </a:endParaRPr>
          </a:p>
          <a:p>
            <a:pPr algn="l">
              <a:defRPr/>
            </a:pPr>
            <a:r>
              <a:rPr lang="fr-FR" sz="4200" dirty="0">
                <a:solidFill>
                  <a:schemeClr val="tx1">
                    <a:lumMod val="95000"/>
                    <a:lumOff val="5000"/>
                  </a:schemeClr>
                </a:solidFill>
              </a:rPr>
              <a:t>1-application de 24% sur une base = MNx100/100-24</a:t>
            </a:r>
          </a:p>
          <a:p>
            <a:pPr algn="l">
              <a:defRPr/>
            </a:pPr>
            <a:endParaRPr lang="fr-FR" sz="4200" dirty="0">
              <a:solidFill>
                <a:schemeClr val="tx1">
                  <a:lumMod val="95000"/>
                  <a:lumOff val="5000"/>
                </a:schemeClr>
              </a:solidFill>
            </a:endParaRPr>
          </a:p>
          <a:p>
            <a:pPr algn="l">
              <a:defRPr/>
            </a:pPr>
            <a:r>
              <a:rPr lang="fr-FR" sz="4200" dirty="0">
                <a:solidFill>
                  <a:schemeClr val="tx1">
                    <a:lumMod val="95000"/>
                    <a:lumOff val="5000"/>
                  </a:schemeClr>
                </a:solidFill>
              </a:rPr>
              <a:t>2-application au MN du taux équivalent suivant: </a:t>
            </a:r>
          </a:p>
          <a:p>
            <a:pPr algn="l">
              <a:defRPr/>
            </a:pPr>
            <a:r>
              <a:rPr lang="fr-FR" sz="4200" dirty="0">
                <a:solidFill>
                  <a:schemeClr val="tx1">
                    <a:lumMod val="95000"/>
                    <a:lumOff val="5000"/>
                  </a:schemeClr>
                </a:solidFill>
              </a:rPr>
              <a:t>24 x100/100-24 = </a:t>
            </a:r>
            <a:r>
              <a:rPr lang="fr-FR" sz="4200" b="1" dirty="0">
                <a:solidFill>
                  <a:schemeClr val="tx1"/>
                </a:solidFill>
              </a:rPr>
              <a:t>31,57</a:t>
            </a:r>
          </a:p>
          <a:p>
            <a:pPr algn="l">
              <a:defRPr/>
            </a:pPr>
            <a:r>
              <a:rPr lang="fr-FR" sz="3400" b="1" dirty="0">
                <a:solidFill>
                  <a:schemeClr val="tx1"/>
                </a:solidFill>
              </a:rPr>
              <a:t>Application:</a:t>
            </a:r>
            <a:r>
              <a:rPr lang="fr-FR" sz="4200" b="1" dirty="0">
                <a:solidFill>
                  <a:schemeClr val="tx1"/>
                </a:solidFill>
              </a:rPr>
              <a:t> </a:t>
            </a:r>
            <a:r>
              <a:rPr lang="fr-FR" sz="3400" dirty="0">
                <a:solidFill>
                  <a:schemeClr val="tx1"/>
                </a:solidFill>
              </a:rPr>
              <a:t>veuillez refaire les calculs avec le taux de 30 %.</a:t>
            </a:r>
          </a:p>
          <a:p>
            <a:pPr marL="989013" indent="-989013" algn="l"/>
            <a:endParaRPr lang="fr-FR" sz="4200" b="1" dirty="0">
              <a:solidFill>
                <a:schemeClr val="tx1">
                  <a:lumMod val="95000"/>
                  <a:lumOff val="5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989013" indent="-989013" algn="l"/>
            <a:r>
              <a:rPr lang="fr-FR" sz="4200" dirty="0">
                <a:solidFill>
                  <a:schemeClr val="tx1">
                    <a:lumMod val="95000"/>
                    <a:lumOff val="5000"/>
                  </a:schemeClr>
                </a:solidFill>
                <a:latin typeface="+mj-lt"/>
              </a:rPr>
              <a:t> </a:t>
            </a:r>
            <a:r>
              <a:rPr lang="fr-FR" sz="4200" b="1" dirty="0">
                <a:solidFill>
                  <a:schemeClr val="tx1">
                    <a:lumMod val="95000"/>
                    <a:lumOff val="5000"/>
                  </a:schemeClr>
                </a:solidFill>
                <a:latin typeface="+mj-lt"/>
              </a:rPr>
              <a:t>B – Les entreprises étrangères soumises à la retenue à la source de 24 ou 30 %-Suite-</a:t>
            </a:r>
          </a:p>
          <a:p>
            <a:pPr algn="l">
              <a:buFont typeface="Wingdings" pitchFamily="2" charset="2"/>
              <a:buChar char="v"/>
            </a:pPr>
            <a:endParaRPr lang="fr-FR" b="1" dirty="0">
              <a:solidFill>
                <a:srgbClr val="C00000"/>
              </a:solidFill>
              <a:latin typeface="+mj-lt"/>
              <a:cs typeface="Times New Roman" pitchFamily="18" charset="0"/>
            </a:endParaRPr>
          </a:p>
          <a:p>
            <a:pPr algn="l">
              <a:buFont typeface="Wingdings" pitchFamily="2" charset="2"/>
              <a:buChar char="v"/>
            </a:pPr>
            <a:r>
              <a:rPr lang="fr-FR" sz="4300" b="1" dirty="0">
                <a:solidFill>
                  <a:schemeClr val="tx1">
                    <a:lumMod val="95000"/>
                    <a:lumOff val="5000"/>
                  </a:schemeClr>
                </a:solidFill>
                <a:latin typeface="+mj-lt"/>
              </a:rPr>
              <a:t>Paiement de la retenue</a:t>
            </a:r>
          </a:p>
          <a:p>
            <a:pPr algn="l"/>
            <a:endParaRPr lang="fr-FR" sz="4300" dirty="0">
              <a:solidFill>
                <a:schemeClr val="tx1">
                  <a:lumMod val="95000"/>
                  <a:lumOff val="5000"/>
                </a:schemeClr>
              </a:solidFill>
              <a:latin typeface="+mj-lt"/>
            </a:endParaRPr>
          </a:p>
          <a:p>
            <a:pPr algn="l">
              <a:buClr>
                <a:srgbClr val="C00000"/>
              </a:buClr>
              <a:buFontTx/>
              <a:buChar char="-"/>
            </a:pPr>
            <a:r>
              <a:rPr lang="fr-FR" sz="4300" dirty="0">
                <a:solidFill>
                  <a:schemeClr val="tx1">
                    <a:lumMod val="95000"/>
                    <a:lumOff val="5000"/>
                  </a:schemeClr>
                </a:solidFill>
                <a:latin typeface="+mj-lt"/>
              </a:rPr>
              <a:t>Les retenues sont acquittées au moment où les prestations sont payées aux entreprises étrangères.</a:t>
            </a:r>
          </a:p>
          <a:p>
            <a:pPr algn="l">
              <a:buClr>
                <a:srgbClr val="C00000"/>
              </a:buClr>
            </a:pPr>
            <a:r>
              <a:rPr lang="fr-FR" sz="4300" dirty="0">
                <a:solidFill>
                  <a:schemeClr val="tx1">
                    <a:lumMod val="95000"/>
                    <a:lumOff val="5000"/>
                  </a:schemeClr>
                </a:solidFill>
                <a:latin typeface="+mj-lt"/>
              </a:rPr>
              <a:t> </a:t>
            </a:r>
          </a:p>
          <a:p>
            <a:pPr algn="l">
              <a:buClr>
                <a:srgbClr val="C00000"/>
              </a:buClr>
              <a:buFontTx/>
              <a:buChar char="-"/>
            </a:pPr>
            <a:r>
              <a:rPr lang="fr-FR" sz="4300" dirty="0">
                <a:solidFill>
                  <a:schemeClr val="tx1">
                    <a:lumMod val="95000"/>
                    <a:lumOff val="5000"/>
                  </a:schemeClr>
                </a:solidFill>
                <a:latin typeface="+mj-lt"/>
              </a:rPr>
              <a:t>Les droits doivent être acquittés, dans les vingt (20) premiers jours qui suivent le mois au titre duquel les retenues ont été opérées.</a:t>
            </a:r>
          </a:p>
          <a:p>
            <a:pPr algn="l">
              <a:buClr>
                <a:srgbClr val="C00000"/>
              </a:buClr>
            </a:pPr>
            <a:endParaRPr lang="fr-FR" sz="4300" dirty="0">
              <a:solidFill>
                <a:schemeClr val="tx1">
                  <a:lumMod val="95000"/>
                  <a:lumOff val="5000"/>
                </a:schemeClr>
              </a:solidFill>
              <a:latin typeface="+mj-lt"/>
            </a:endParaRPr>
          </a:p>
          <a:p>
            <a:pPr algn="l">
              <a:buClr>
                <a:srgbClr val="C00000"/>
              </a:buClr>
            </a:pPr>
            <a:r>
              <a:rPr lang="fr-FR" sz="4300" dirty="0">
                <a:solidFill>
                  <a:schemeClr val="tx1">
                    <a:lumMod val="95000"/>
                    <a:lumOff val="5000"/>
                  </a:schemeClr>
                </a:solidFill>
                <a:latin typeface="+mj-lt"/>
              </a:rPr>
              <a:t>- En pratique, les retenues à la source dues sont payées par voie de G50 dans les vingt (20) premiers jours du mois suivant.</a:t>
            </a:r>
          </a:p>
          <a:p>
            <a:pPr marL="989013" indent="-989013" algn="l"/>
            <a:endParaRPr lang="fr-FR" sz="4200" b="1" dirty="0">
              <a:solidFill>
                <a:schemeClr val="tx1">
                  <a:lumMod val="95000"/>
                  <a:lumOff val="5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77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algn="l">
              <a:buFont typeface="Wingdings" pitchFamily="2" charset="2"/>
              <a:buChar char="v"/>
            </a:pPr>
            <a:endParaRPr lang="fr-FR" b="1" dirty="0">
              <a:solidFill>
                <a:srgbClr val="C00000"/>
              </a:solidFill>
              <a:cs typeface="Times New Roman" pitchFamily="18" charset="0"/>
            </a:endParaRPr>
          </a:p>
          <a:p>
            <a:pPr algn="l">
              <a:buFont typeface="Wingdings" pitchFamily="2" charset="2"/>
              <a:buChar char="v"/>
            </a:pPr>
            <a:r>
              <a:rPr lang="fr-FR" sz="4400" b="1" u="sng" dirty="0">
                <a:solidFill>
                  <a:schemeClr val="tx1"/>
                </a:solidFill>
                <a:cs typeface="Times New Roman" pitchFamily="18" charset="0"/>
              </a:rPr>
              <a:t>Obligation du partenaire Algérien :</a:t>
            </a:r>
            <a:endParaRPr lang="fr-FR" sz="4200" b="1" dirty="0">
              <a:solidFill>
                <a:schemeClr val="tx1">
                  <a:lumMod val="95000"/>
                  <a:lumOff val="5000"/>
                </a:schemeClr>
              </a:solidFill>
            </a:endParaRPr>
          </a:p>
          <a:p>
            <a:pPr algn="l"/>
            <a:endParaRPr lang="fr-FR" sz="4200" b="1" u="sng" dirty="0">
              <a:solidFill>
                <a:schemeClr val="tx1">
                  <a:lumMod val="95000"/>
                  <a:lumOff val="5000"/>
                </a:schemeClr>
              </a:solidFill>
              <a:cs typeface="Times New Roman" pitchFamily="18" charset="0"/>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Effectuer la retenue à chaque versement.</a:t>
            </a: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Reverser la retenue au plus tard le 20 du mois qui suit la retenue auprès de la recette de rattachement.</a:t>
            </a: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Délivrer à l’entreprise étrangère un reçu extrait d’un carnet à souches.</a:t>
            </a:r>
          </a:p>
          <a:p>
            <a:pPr algn="l">
              <a:lnSpc>
                <a:spcPct val="80000"/>
              </a:lnSpc>
              <a:buClr>
                <a:srgbClr val="C00000"/>
              </a:buClr>
              <a:buSzPct val="100000"/>
              <a:defRPr/>
            </a:pPr>
            <a:endParaRPr lang="fr-FR" sz="4200" dirty="0">
              <a:solidFill>
                <a:schemeClr val="tx1">
                  <a:lumMod val="95000"/>
                  <a:lumOff val="5000"/>
                </a:schemeClr>
              </a:solidFill>
            </a:endParaRPr>
          </a:p>
          <a:p>
            <a:pPr algn="l"/>
            <a:endParaRPr lang="fr-FR" sz="4400" b="1" u="sng"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a:bodyPr>
          <a:lstStyle/>
          <a:p>
            <a:r>
              <a:rPr lang="fr-FR" sz="2400" b="1" dirty="0">
                <a:solidFill>
                  <a:schemeClr val="tx1">
                    <a:lumMod val="95000"/>
                    <a:lumOff val="5000"/>
                  </a:schemeClr>
                </a:solidFill>
              </a:rPr>
              <a:t>Fiscalité des contrats conclus avec les entreprises étrangères </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a:bodyPr>
          <a:lstStyle/>
          <a:p>
            <a:pPr algn="l"/>
            <a:r>
              <a:rPr lang="fr-FR" sz="2400" b="1" u="sng" dirty="0">
                <a:solidFill>
                  <a:schemeClr val="tx1">
                    <a:lumMod val="95000"/>
                    <a:lumOff val="5000"/>
                  </a:schemeClr>
                </a:solidFill>
              </a:rPr>
              <a:t>Programme-Suite</a:t>
            </a:r>
            <a:r>
              <a:rPr lang="fr-FR" sz="2400" dirty="0">
                <a:solidFill>
                  <a:schemeClr val="tx1">
                    <a:lumMod val="95000"/>
                    <a:lumOff val="5000"/>
                  </a:schemeClr>
                </a:solidFill>
              </a:rPr>
              <a:t>:</a:t>
            </a:r>
          </a:p>
          <a:p>
            <a:pPr algn="l"/>
            <a:endParaRPr lang="fr-FR" sz="2400" dirty="0">
              <a:solidFill>
                <a:schemeClr val="tx1">
                  <a:lumMod val="95000"/>
                  <a:lumOff val="5000"/>
                </a:schemeClr>
              </a:solidFill>
            </a:endParaRPr>
          </a:p>
          <a:p>
            <a:pPr marL="719138" indent="-719138" algn="l"/>
            <a:r>
              <a:rPr lang="en-GB" sz="2400" dirty="0">
                <a:solidFill>
                  <a:schemeClr val="tx1">
                    <a:lumMod val="95000"/>
                    <a:lumOff val="5000"/>
                  </a:schemeClr>
                </a:solidFill>
              </a:rPr>
              <a:t> </a:t>
            </a:r>
            <a:r>
              <a:rPr lang="fr-FR" sz="2400" b="1" dirty="0">
                <a:solidFill>
                  <a:schemeClr val="tx1">
                    <a:lumMod val="95000"/>
                    <a:lumOff val="5000"/>
                  </a:schemeClr>
                </a:solidFill>
              </a:rPr>
              <a:t> 3° - Taxes diverses applicables aux contrats conclus avec les entreprises étrangères</a:t>
            </a:r>
          </a:p>
          <a:p>
            <a:r>
              <a:rPr lang="fr-FR" sz="2400" dirty="0"/>
              <a:t> </a:t>
            </a:r>
          </a:p>
          <a:p>
            <a:pPr marL="989013" lvl="0" indent="-449263" algn="l">
              <a:buFont typeface="Wingdings" pitchFamily="2" charset="2"/>
              <a:buChar char="ü"/>
            </a:pPr>
            <a:r>
              <a:rPr lang="fr-FR" sz="2400" dirty="0">
                <a:solidFill>
                  <a:schemeClr val="tx1">
                    <a:lumMod val="95000"/>
                    <a:lumOff val="5000"/>
                  </a:schemeClr>
                </a:solidFill>
              </a:rPr>
              <a:t>Taxe de domiciliation bancaire</a:t>
            </a:r>
          </a:p>
          <a:p>
            <a:pPr marL="989013" lvl="0" indent="-449263" algn="l">
              <a:buFont typeface="Wingdings" pitchFamily="2" charset="2"/>
              <a:buChar char="ü"/>
            </a:pPr>
            <a:r>
              <a:rPr lang="fr-FR" sz="2400" dirty="0">
                <a:solidFill>
                  <a:schemeClr val="tx1">
                    <a:lumMod val="95000"/>
                    <a:lumOff val="5000"/>
                  </a:schemeClr>
                </a:solidFill>
              </a:rPr>
              <a:t>Formalités bancaires et commerciales</a:t>
            </a:r>
          </a:p>
          <a:p>
            <a:pPr marL="989013" lvl="0" indent="-449263" algn="l">
              <a:buFont typeface="Wingdings" pitchFamily="2" charset="2"/>
              <a:buChar char="ü"/>
            </a:pPr>
            <a:r>
              <a:rPr lang="fr-FR" sz="2400" dirty="0">
                <a:solidFill>
                  <a:schemeClr val="tx1">
                    <a:lumMod val="95000"/>
                    <a:lumOff val="5000"/>
                  </a:schemeClr>
                </a:solidFill>
              </a:rPr>
              <a:t>Eléments de taxation douanière</a:t>
            </a:r>
          </a:p>
          <a:p>
            <a:pPr marL="989013" lvl="0" indent="-449263" algn="l">
              <a:buFont typeface="Wingdings" pitchFamily="2" charset="2"/>
              <a:buChar char="ü"/>
            </a:pPr>
            <a:r>
              <a:rPr lang="fr-FR" sz="2400" dirty="0">
                <a:solidFill>
                  <a:schemeClr val="tx1">
                    <a:lumMod val="95000"/>
                    <a:lumOff val="5000"/>
                  </a:schemeClr>
                </a:solidFill>
              </a:rPr>
              <a:t>Modalités de délivrance des attestations de situation fiscale pour les demandes de transfert de fonds vers l’étranger</a:t>
            </a:r>
          </a:p>
          <a:p>
            <a:pPr algn="l">
              <a:spcBef>
                <a:spcPts val="0"/>
              </a:spcBef>
            </a:pPr>
            <a:r>
              <a:rPr lang="fr-FR" sz="3600" dirty="0">
                <a:solidFill>
                  <a:schemeClr val="tx1">
                    <a:lumMod val="95000"/>
                    <a:lumOff val="5000"/>
                  </a:schemeClr>
                </a:solidFill>
              </a:rPr>
              <a:t> </a:t>
            </a:r>
          </a:p>
          <a:p>
            <a:pPr algn="l">
              <a:spcBef>
                <a:spcPts val="0"/>
              </a:spcBef>
            </a:pPr>
            <a:r>
              <a:rPr lang="fr-FR" sz="2400" b="1" dirty="0">
                <a:solidFill>
                  <a:schemeClr val="tx1">
                    <a:lumMod val="95000"/>
                    <a:lumOff val="5000"/>
                  </a:schemeClr>
                </a:solidFill>
              </a:rPr>
              <a:t>Cas pratiques.</a:t>
            </a: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700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algn="l">
              <a:buFont typeface="Wingdings" pitchFamily="2" charset="2"/>
              <a:buChar char="v"/>
            </a:pPr>
            <a:endParaRPr lang="fr-FR" b="1" dirty="0">
              <a:solidFill>
                <a:srgbClr val="C00000"/>
              </a:solidFill>
              <a:cs typeface="Times New Roman" pitchFamily="18" charset="0"/>
            </a:endParaRPr>
          </a:p>
          <a:p>
            <a:pPr algn="l">
              <a:buFont typeface="Wingdings" pitchFamily="2" charset="2"/>
              <a:buChar char="v"/>
            </a:pPr>
            <a:r>
              <a:rPr lang="fr-FR" sz="4400" b="1" u="sng" dirty="0">
                <a:solidFill>
                  <a:schemeClr val="tx1"/>
                </a:solidFill>
                <a:cs typeface="Times New Roman" pitchFamily="18" charset="0"/>
              </a:rPr>
              <a:t>Obligation du partenaire Algérien-Suite :</a:t>
            </a:r>
            <a:endParaRPr lang="fr-FR" sz="4200" b="1" dirty="0">
              <a:solidFill>
                <a:schemeClr val="tx1">
                  <a:lumMod val="95000"/>
                  <a:lumOff val="5000"/>
                </a:schemeClr>
              </a:solidFill>
            </a:endParaRP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Mentionner à l’appui de la déclaration annuelle le montant des versements et des retenues par bénéficiaire avec tous les renseignements.</a:t>
            </a: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Le partenaire Algérien est solidaire avec son contractant étranger pour le paiement des droits dus.</a:t>
            </a:r>
          </a:p>
          <a:p>
            <a:pPr algn="l">
              <a:lnSpc>
                <a:spcPct val="80000"/>
              </a:lnSpc>
              <a:buClr>
                <a:srgbClr val="C00000"/>
              </a:buClr>
              <a:buSzPct val="100000"/>
              <a:defRPr/>
            </a:pPr>
            <a:endParaRPr lang="fr-FR" sz="4200" dirty="0">
              <a:solidFill>
                <a:schemeClr val="tx1">
                  <a:lumMod val="95000"/>
                  <a:lumOff val="5000"/>
                </a:schemeClr>
              </a:solidFill>
            </a:endParaRPr>
          </a:p>
          <a:p>
            <a:pPr algn="l">
              <a:lnSpc>
                <a:spcPct val="80000"/>
              </a:lnSpc>
              <a:buClr>
                <a:srgbClr val="C00000"/>
              </a:buClr>
              <a:buSzPct val="100000"/>
              <a:buFont typeface="Wingdings" pitchFamily="2" charset="2"/>
              <a:buChar char="§"/>
              <a:defRPr/>
            </a:pPr>
            <a:r>
              <a:rPr lang="fr-FR" sz="4200" dirty="0">
                <a:solidFill>
                  <a:schemeClr val="tx1">
                    <a:lumMod val="95000"/>
                    <a:lumOff val="5000"/>
                  </a:schemeClr>
                </a:solidFill>
              </a:rPr>
              <a:t>Interdiction de prise en charge des impositions dues par le partenaire étranger – </a:t>
            </a:r>
            <a:r>
              <a:rPr lang="fr-FR" sz="4200" b="1" dirty="0">
                <a:solidFill>
                  <a:schemeClr val="tx1">
                    <a:lumMod val="95000"/>
                    <a:lumOff val="5000"/>
                  </a:schemeClr>
                </a:solidFill>
              </a:rPr>
              <a:t>art 31 de LFC 2009</a:t>
            </a:r>
            <a:r>
              <a:rPr lang="fr-FR" sz="4200" dirty="0">
                <a:solidFill>
                  <a:schemeClr val="tx1">
                    <a:lumMod val="95000"/>
                    <a:lumOff val="5000"/>
                  </a:schemeClr>
                </a:solidFill>
              </a:rPr>
              <a:t>.</a:t>
            </a:r>
          </a:p>
          <a:p>
            <a:pPr algn="l"/>
            <a:endParaRPr lang="fr-FR" sz="4400" b="1" u="sng" dirty="0">
              <a:solidFill>
                <a:schemeClr val="tx1"/>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a:t>
            </a:r>
          </a:p>
          <a:p>
            <a:pPr algn="l">
              <a:buFont typeface="Wingdings" pitchFamily="2" charset="2"/>
              <a:buChar char="v"/>
            </a:pPr>
            <a:endParaRPr lang="fr-FR" sz="4400" b="1" dirty="0">
              <a:solidFill>
                <a:srgbClr val="C00000"/>
              </a:solidFill>
              <a:cs typeface="Times New Roman" pitchFamily="18" charset="0"/>
            </a:endParaRPr>
          </a:p>
          <a:p>
            <a:pPr algn="l">
              <a:buFont typeface="Wingdings" pitchFamily="2" charset="2"/>
              <a:buChar char="v"/>
            </a:pPr>
            <a:r>
              <a:rPr lang="fr-FR" sz="4400" b="1" u="sng" dirty="0">
                <a:solidFill>
                  <a:schemeClr val="tx1"/>
                </a:solidFill>
                <a:cs typeface="Times New Roman" pitchFamily="18" charset="0"/>
              </a:rPr>
              <a:t>Obligation de l’entreprise étrangère :</a:t>
            </a:r>
          </a:p>
          <a:p>
            <a:pPr algn="l"/>
            <a:endParaRPr lang="fr-FR" sz="4200" b="1"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Déclaration d’existence (30j)</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Désignation de représentant accrédité</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Dépôt de copie du contrat (30j) et avenant (10j)</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Tenue d’un livre coté et paraphé (sommes versées aux tiers)</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Dépôt des déclarations mensuelles (droits aux comptant)</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Dépôt de la déclaration annuelle (30 avril N+1) </a:t>
            </a:r>
          </a:p>
          <a:p>
            <a:pPr algn="l">
              <a:lnSpc>
                <a:spcPct val="80000"/>
              </a:lnSpc>
              <a:buClr>
                <a:srgbClr val="C00000"/>
              </a:buClr>
              <a:defRPr/>
            </a:pPr>
            <a:endParaRPr lang="fr-FR" sz="4200" dirty="0">
              <a:solidFill>
                <a:schemeClr val="tx1">
                  <a:lumMod val="95000"/>
                  <a:lumOff val="5000"/>
                </a:schemeClr>
              </a:solidFill>
            </a:endParaRPr>
          </a:p>
          <a:p>
            <a:pPr algn="l">
              <a:lnSpc>
                <a:spcPct val="80000"/>
              </a:lnSpc>
              <a:buClr>
                <a:srgbClr val="C00000"/>
              </a:buClr>
              <a:defRPr/>
            </a:pPr>
            <a:r>
              <a:rPr lang="fr-FR" sz="4200" dirty="0">
                <a:solidFill>
                  <a:schemeClr val="tx1">
                    <a:lumMod val="95000"/>
                    <a:lumOff val="5000"/>
                  </a:schemeClr>
                </a:solidFill>
              </a:rPr>
              <a:t>NB: les entreprises étrangères ne dépassant pas six mois d’intervention sont dispensées de ces obligations.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7"/>
            <a:ext cx="8640960" cy="5688631"/>
          </a:xfrm>
          <a:ln>
            <a:solidFill>
              <a:srgbClr val="FFC000"/>
            </a:solidFill>
          </a:ln>
        </p:spPr>
        <p:txBody>
          <a:bodyPr>
            <a:normAutofit fontScale="62500" lnSpcReduction="20000"/>
          </a:bodyPr>
          <a:lstStyle/>
          <a:p>
            <a:pPr marL="989013" indent="-989013" algn="l"/>
            <a:r>
              <a:rPr lang="fr-FR" sz="4200" dirty="0">
                <a:solidFill>
                  <a:schemeClr val="tx1">
                    <a:lumMod val="95000"/>
                    <a:lumOff val="5000"/>
                  </a:schemeClr>
                </a:solidFill>
              </a:rPr>
              <a:t>  </a:t>
            </a:r>
            <a:r>
              <a:rPr lang="fr-FR" sz="4200" b="1" dirty="0">
                <a:solidFill>
                  <a:schemeClr val="tx1">
                    <a:lumMod val="95000"/>
                    <a:lumOff val="5000"/>
                  </a:schemeClr>
                </a:solidFill>
              </a:rPr>
              <a:t>B – Les entreprises étrangères soumises à la retenue à la source de 24 ou 30 %-Suite et fin-</a:t>
            </a:r>
          </a:p>
          <a:p>
            <a:pPr algn="l">
              <a:buFont typeface="Wingdings" pitchFamily="2" charset="2"/>
              <a:buChar char="v"/>
            </a:pPr>
            <a:endParaRPr lang="fr-FR" sz="4400" b="1" dirty="0">
              <a:solidFill>
                <a:srgbClr val="C00000"/>
              </a:solidFill>
              <a:cs typeface="Times New Roman" pitchFamily="18" charset="0"/>
            </a:endParaRPr>
          </a:p>
          <a:p>
            <a:pPr algn="l">
              <a:buFont typeface="Wingdings" pitchFamily="2" charset="2"/>
              <a:buChar char="v"/>
            </a:pPr>
            <a:r>
              <a:rPr lang="fr-FR" sz="4400" b="1" u="sng" dirty="0">
                <a:solidFill>
                  <a:schemeClr val="tx1"/>
                </a:solidFill>
                <a:cs typeface="Times New Roman" pitchFamily="18" charset="0"/>
              </a:rPr>
              <a:t>Sanctions fiscales applicables :</a:t>
            </a:r>
          </a:p>
          <a:p>
            <a:pPr algn="l"/>
            <a:endParaRPr lang="fr-FR" sz="4200" b="1"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Absence de la déclaration annuelle : 1 million DA.</a:t>
            </a:r>
          </a:p>
          <a:p>
            <a:pPr algn="l">
              <a:lnSpc>
                <a:spcPct val="80000"/>
              </a:lnSpc>
              <a:buClr>
                <a:srgbClr val="C00000"/>
              </a:buClr>
              <a:buFont typeface="Wingdings" pitchFamily="2" charset="2"/>
              <a:buChar cha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200" dirty="0">
                <a:solidFill>
                  <a:schemeClr val="tx1">
                    <a:lumMod val="95000"/>
                    <a:lumOff val="5000"/>
                  </a:schemeClr>
                </a:solidFill>
              </a:rPr>
              <a:t>Non présentation de l’état des paiements versés à des tiers (travaux sous traités, d‘études, de locations de matériels ou de personnel, des loyers de toute nature et d‘assistance technique) dans un délai de 30 j après MED : 10 millions DA.</a:t>
            </a:r>
          </a:p>
          <a:p>
            <a:pPr algn="l">
              <a:lnSpc>
                <a:spcPct val="80000"/>
              </a:lnSpc>
              <a:buClr>
                <a:srgbClr val="C00000"/>
              </a:buClr>
              <a:defRPr/>
            </a:pPr>
            <a:endParaRPr lang="fr-FR" sz="4200" dirty="0">
              <a:solidFill>
                <a:schemeClr val="tx1">
                  <a:lumMod val="95000"/>
                  <a:lumOff val="5000"/>
                </a:schemeClr>
              </a:solidFill>
            </a:endParaRPr>
          </a:p>
          <a:p>
            <a:pPr algn="l">
              <a:lnSpc>
                <a:spcPct val="80000"/>
              </a:lnSpc>
              <a:buClr>
                <a:srgbClr val="C00000"/>
              </a:buClr>
              <a:buFont typeface="Wingdings" pitchFamily="2" charset="2"/>
              <a:buChar char="§"/>
              <a:defRPr/>
            </a:pPr>
            <a:r>
              <a:rPr lang="fr-FR" sz="4100" dirty="0">
                <a:solidFill>
                  <a:schemeClr val="tx1">
                    <a:lumMod val="95000"/>
                    <a:lumOff val="5000"/>
                  </a:schemeClr>
                </a:solidFill>
              </a:rPr>
              <a:t>Omissions ou d‘inexactitudes dans les documents et renseignements écrits fournis : 1.000 à 10.000 DA encourue autant de fois que ces derniers sont relevés. </a:t>
            </a:r>
          </a:p>
          <a:p>
            <a:pPr algn="l">
              <a:lnSpc>
                <a:spcPct val="80000"/>
              </a:lnSpc>
              <a:buClr>
                <a:srgbClr val="C00000"/>
              </a:buClr>
              <a:defRPr/>
            </a:pPr>
            <a:endParaRPr lang="fr-FR" sz="4100" dirty="0">
              <a:solidFill>
                <a:schemeClr val="tx1">
                  <a:lumMod val="95000"/>
                  <a:lumOff val="5000"/>
                </a:schemeClr>
              </a:solidFill>
            </a:endParaRPr>
          </a:p>
          <a:p>
            <a:pPr algn="l">
              <a:lnSpc>
                <a:spcPct val="80000"/>
              </a:lnSpc>
              <a:buClr>
                <a:srgbClr val="C00000"/>
              </a:buClr>
              <a:defRPr/>
            </a:pPr>
            <a:r>
              <a:rPr lang="fr-FR" sz="4100" dirty="0">
                <a:solidFill>
                  <a:schemeClr val="tx1">
                    <a:lumMod val="95000"/>
                    <a:lumOff val="5000"/>
                  </a:schemeClr>
                </a:solidFill>
              </a:rPr>
              <a:t>NB: les entreprises </a:t>
            </a:r>
            <a:r>
              <a:rPr lang="fr-FR" sz="4200" dirty="0">
                <a:solidFill>
                  <a:schemeClr val="tx1">
                    <a:lumMod val="95000"/>
                    <a:lumOff val="5000"/>
                  </a:schemeClr>
                </a:solidFill>
              </a:rPr>
              <a:t>étrangères ne dépassant pas six mois d’intervention sont dispensées de ces obligations.</a:t>
            </a:r>
          </a:p>
        </p:txBody>
      </p:sp>
    </p:spTree>
    <p:extLst>
      <p:ext uri="{BB962C8B-B14F-4D97-AF65-F5344CB8AC3E}">
        <p14:creationId xmlns:p14="http://schemas.microsoft.com/office/powerpoint/2010/main" val="783077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a:bodyPr>
          <a:lstStyle/>
          <a:p>
            <a:pPr marL="989013" indent="-989013"/>
            <a:r>
              <a:rPr lang="fr-FR" sz="4400" b="1" dirty="0">
                <a:solidFill>
                  <a:schemeClr val="tx1">
                    <a:lumMod val="95000"/>
                    <a:lumOff val="5000"/>
                  </a:schemeClr>
                </a:solidFill>
              </a:rPr>
              <a:t>Imposition des sociétés étrangères selon le droit commun:</a:t>
            </a:r>
          </a:p>
          <a:p>
            <a:pPr marL="989013" indent="-989013"/>
            <a:endParaRPr lang="fr-FR" sz="5400" b="1" dirty="0">
              <a:solidFill>
                <a:schemeClr val="tx1">
                  <a:lumMod val="95000"/>
                  <a:lumOff val="5000"/>
                </a:schemeClr>
              </a:solidFill>
            </a:endParaRPr>
          </a:p>
          <a:p>
            <a:pPr marL="989013" indent="-989013"/>
            <a:r>
              <a:rPr lang="fr-FR" sz="6600" b="1" u="sng" dirty="0">
                <a:solidFill>
                  <a:schemeClr val="tx1">
                    <a:lumMod val="95000"/>
                    <a:lumOff val="5000"/>
                  </a:schemeClr>
                </a:solidFill>
              </a:rPr>
              <a:t>RESUME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sz="half" idx="1"/>
          </p:nvPr>
        </p:nvSpPr>
        <p:spPr>
          <a:xfrm>
            <a:off x="457200" y="188640"/>
            <a:ext cx="4114800" cy="6192688"/>
          </a:xfrm>
        </p:spPr>
        <p:style>
          <a:lnRef idx="2">
            <a:schemeClr val="accent1"/>
          </a:lnRef>
          <a:fillRef idx="1">
            <a:schemeClr val="lt1"/>
          </a:fillRef>
          <a:effectRef idx="0">
            <a:schemeClr val="accent1"/>
          </a:effectRef>
          <a:fontRef idx="minor">
            <a:schemeClr val="dk1"/>
          </a:fontRef>
        </p:style>
        <p:txBody>
          <a:bodyPr>
            <a:noAutofit/>
          </a:bodyPr>
          <a:lstStyle/>
          <a:p>
            <a:pPr eaLnBrk="1" hangingPunct="1">
              <a:lnSpc>
                <a:spcPct val="80000"/>
              </a:lnSpc>
              <a:buSzPct val="100000"/>
              <a:buFont typeface="Wingdings" pitchFamily="2" charset="2"/>
              <a:buNone/>
              <a:defRPr/>
            </a:pPr>
            <a:r>
              <a:rPr lang="fr-FR" b="1" u="sng" dirty="0">
                <a:solidFill>
                  <a:srgbClr val="FF0000"/>
                </a:solidFill>
                <a:latin typeface="Times New Roman" pitchFamily="18" charset="0"/>
                <a:cs typeface="Times New Roman" pitchFamily="18" charset="0"/>
              </a:rPr>
              <a:t>Contrat de travaux</a:t>
            </a:r>
          </a:p>
          <a:p>
            <a:pPr eaLnBrk="1" hangingPunct="1">
              <a:lnSpc>
                <a:spcPct val="80000"/>
              </a:lnSpc>
              <a:buSzPct val="100000"/>
              <a:buFont typeface="Wingdings" pitchFamily="2" charset="2"/>
              <a:buNone/>
              <a:defRPr/>
            </a:pPr>
            <a:endParaRPr lang="fr-FR" dirty="0">
              <a:latin typeface="Times New Roman" pitchFamily="18" charset="0"/>
              <a:cs typeface="Times New Roman" pitchFamily="18" charset="0"/>
            </a:endParaRPr>
          </a:p>
          <a:p>
            <a:pPr eaLnBrk="1" hangingPunct="1">
              <a:lnSpc>
                <a:spcPct val="80000"/>
              </a:lnSpc>
              <a:buClr>
                <a:srgbClr val="C00000"/>
              </a:buClr>
              <a:buSzPct val="100000"/>
              <a:buFont typeface="Wingdings" pitchFamily="2" charset="2"/>
              <a:buChar char="§"/>
              <a:defRPr/>
            </a:pPr>
            <a:r>
              <a:rPr lang="fr-FR" dirty="0">
                <a:latin typeface="Times New Roman" pitchFamily="18" charset="0"/>
                <a:cs typeface="Times New Roman" pitchFamily="18" charset="0"/>
              </a:rPr>
              <a:t>Application du régime général d’imposition (TVA,IBS ou IRG)</a:t>
            </a:r>
          </a:p>
          <a:p>
            <a:pPr eaLnBrk="1" hangingPunct="1">
              <a:lnSpc>
                <a:spcPct val="80000"/>
              </a:lnSpc>
              <a:buClr>
                <a:srgbClr val="C00000"/>
              </a:buClr>
              <a:buSzPct val="100000"/>
              <a:buFont typeface="Wingdings" pitchFamily="2" charset="2"/>
              <a:buChar char="§"/>
              <a:defRPr/>
            </a:pPr>
            <a:r>
              <a:rPr lang="fr-FR" dirty="0">
                <a:latin typeface="Times New Roman" pitchFamily="18" charset="0"/>
                <a:cs typeface="Times New Roman" pitchFamily="18" charset="0"/>
              </a:rPr>
              <a:t>Souscription de l’ensemble des obligations incombant aux entreprises de droit Algérien</a:t>
            </a:r>
          </a:p>
          <a:p>
            <a:pPr eaLnBrk="1" hangingPunct="1">
              <a:lnSpc>
                <a:spcPct val="80000"/>
              </a:lnSpc>
              <a:buClr>
                <a:srgbClr val="C00000"/>
              </a:buClr>
              <a:buSzPct val="100000"/>
              <a:buFont typeface="Wingdings" pitchFamily="2" charset="2"/>
              <a:buChar char="§"/>
              <a:defRPr/>
            </a:pPr>
            <a:r>
              <a:rPr lang="fr-FR" dirty="0">
                <a:latin typeface="Times New Roman" pitchFamily="18" charset="0"/>
                <a:cs typeface="Times New Roman" pitchFamily="18" charset="0"/>
              </a:rPr>
              <a:t>Pas de retenue à la source par le partenaire Algérien.</a:t>
            </a:r>
          </a:p>
          <a:p>
            <a:pPr eaLnBrk="1" hangingPunct="1">
              <a:lnSpc>
                <a:spcPct val="80000"/>
              </a:lnSpc>
              <a:buClr>
                <a:srgbClr val="C00000"/>
              </a:buClr>
              <a:buSzPct val="100000"/>
              <a:buFont typeface="Wingdings" pitchFamily="2" charset="2"/>
              <a:buChar char="§"/>
              <a:defRPr/>
            </a:pPr>
            <a:r>
              <a:rPr lang="fr-FR" dirty="0">
                <a:latin typeface="Times New Roman" pitchFamily="18" charset="0"/>
                <a:cs typeface="Times New Roman" pitchFamily="18" charset="0"/>
              </a:rPr>
              <a:t>Paiement des acomptes l’IBS (0,5 % à chaque encaissement)  </a:t>
            </a:r>
          </a:p>
        </p:txBody>
      </p:sp>
      <p:sp>
        <p:nvSpPr>
          <p:cNvPr id="31750" name="Rectangle 6"/>
          <p:cNvSpPr>
            <a:spLocks noGrp="1" noChangeArrowheads="1"/>
          </p:cNvSpPr>
          <p:nvPr>
            <p:ph sz="half" idx="2"/>
          </p:nvPr>
        </p:nvSpPr>
        <p:spPr>
          <a:xfrm>
            <a:off x="4932040" y="188640"/>
            <a:ext cx="4038600" cy="6192688"/>
          </a:xfrm>
        </p:spPr>
        <p:style>
          <a:lnRef idx="2">
            <a:schemeClr val="accent1"/>
          </a:lnRef>
          <a:fillRef idx="1">
            <a:schemeClr val="lt1"/>
          </a:fillRef>
          <a:effectRef idx="0">
            <a:schemeClr val="accent1"/>
          </a:effectRef>
          <a:fontRef idx="minor">
            <a:schemeClr val="dk1"/>
          </a:fontRef>
        </p:style>
        <p:txBody>
          <a:bodyPr>
            <a:normAutofit/>
          </a:bodyPr>
          <a:lstStyle/>
          <a:p>
            <a:pPr eaLnBrk="1" hangingPunct="1">
              <a:lnSpc>
                <a:spcPct val="80000"/>
              </a:lnSpc>
              <a:buClr>
                <a:srgbClr val="C00000"/>
              </a:buClr>
              <a:buSzPct val="100000"/>
              <a:buNone/>
              <a:defRPr/>
            </a:pPr>
            <a:r>
              <a:rPr lang="fr-FR" b="1" u="sng" dirty="0">
                <a:solidFill>
                  <a:srgbClr val="FF0000"/>
                </a:solidFill>
                <a:latin typeface="Times New Roman" pitchFamily="18" charset="0"/>
                <a:cs typeface="Times New Roman" pitchFamily="18" charset="0"/>
              </a:rPr>
              <a:t>Contrat de prestations</a:t>
            </a:r>
          </a:p>
          <a:p>
            <a:pPr eaLnBrk="1" hangingPunct="1">
              <a:lnSpc>
                <a:spcPct val="80000"/>
              </a:lnSpc>
              <a:buClr>
                <a:srgbClr val="C00000"/>
              </a:buClr>
              <a:buSzPct val="100000"/>
              <a:buFont typeface="Arial" pitchFamily="34" charset="0"/>
              <a:buChar char="•"/>
              <a:defRPr/>
            </a:pPr>
            <a:endParaRPr lang="fr-FR" dirty="0">
              <a:latin typeface="Times New Roman" pitchFamily="18" charset="0"/>
              <a:cs typeface="Times New Roman" pitchFamily="18" charset="0"/>
            </a:endParaRPr>
          </a:p>
          <a:p>
            <a:pPr eaLnBrk="1" hangingPunct="1">
              <a:lnSpc>
                <a:spcPct val="80000"/>
              </a:lnSpc>
              <a:buClr>
                <a:srgbClr val="C00000"/>
              </a:buClr>
              <a:buSzPct val="100000"/>
              <a:buFont typeface="Arial" pitchFamily="34" charset="0"/>
              <a:buChar char="•"/>
              <a:defRPr/>
            </a:pPr>
            <a:r>
              <a:rPr lang="fr-FR" dirty="0">
                <a:latin typeface="Times New Roman" pitchFamily="18" charset="0"/>
                <a:cs typeface="Times New Roman" pitchFamily="18" charset="0"/>
              </a:rPr>
              <a:t>Application du régime de la retenue à la source au taux de 24 ou 30% qui couvre la </a:t>
            </a:r>
            <a:r>
              <a:rPr lang="fr-FR" dirty="0" err="1">
                <a:latin typeface="Times New Roman" pitchFamily="18" charset="0"/>
                <a:cs typeface="Times New Roman" pitchFamily="18" charset="0"/>
              </a:rPr>
              <a:t>la</a:t>
            </a:r>
            <a:r>
              <a:rPr lang="fr-FR" dirty="0">
                <a:latin typeface="Times New Roman" pitchFamily="18" charset="0"/>
                <a:cs typeface="Times New Roman" pitchFamily="18" charset="0"/>
              </a:rPr>
              <a:t> TVA et l’IBS ou l’IRG (Arts 104, 150 et 156 du CIDTA)</a:t>
            </a:r>
          </a:p>
          <a:p>
            <a:pPr eaLnBrk="1" hangingPunct="1">
              <a:lnSpc>
                <a:spcPct val="80000"/>
              </a:lnSpc>
              <a:buClr>
                <a:srgbClr val="C00000"/>
              </a:buClr>
              <a:buSzPct val="100000"/>
              <a:buFont typeface="Arial" pitchFamily="34" charset="0"/>
              <a:buChar char="•"/>
              <a:defRPr/>
            </a:pPr>
            <a:endParaRPr lang="fr-FR" dirty="0">
              <a:latin typeface="Times New Roman" pitchFamily="18" charset="0"/>
              <a:cs typeface="Times New Roman" pitchFamily="18" charset="0"/>
            </a:endParaRPr>
          </a:p>
          <a:p>
            <a:pPr eaLnBrk="1" hangingPunct="1">
              <a:lnSpc>
                <a:spcPct val="80000"/>
              </a:lnSpc>
              <a:buClr>
                <a:srgbClr val="C00000"/>
              </a:buClr>
              <a:buSzPct val="100000"/>
              <a:buFont typeface="Arial" pitchFamily="34" charset="0"/>
              <a:buChar char="•"/>
              <a:defRPr/>
            </a:pPr>
            <a:r>
              <a:rPr lang="fr-FR" dirty="0">
                <a:latin typeface="Times New Roman" pitchFamily="18" charset="0"/>
                <a:cs typeface="Times New Roman" pitchFamily="18" charset="0"/>
              </a:rPr>
              <a:t>Paiement de l’IRG/ Salaires.</a:t>
            </a:r>
          </a:p>
          <a:p>
            <a:pPr eaLnBrk="1" hangingPunct="1">
              <a:lnSpc>
                <a:spcPct val="80000"/>
              </a:lnSpc>
              <a:buClr>
                <a:srgbClr val="C00000"/>
              </a:buClr>
              <a:buSzPct val="100000"/>
              <a:buFont typeface="Arial" pitchFamily="34" charset="0"/>
              <a:buChar char="•"/>
              <a:defRPr/>
            </a:pPr>
            <a:r>
              <a:rPr lang="fr-FR" dirty="0">
                <a:latin typeface="Times New Roman" pitchFamily="18" charset="0"/>
                <a:cs typeface="Times New Roman" pitchFamily="18" charset="0"/>
              </a:rPr>
              <a:t>Possibilité d’option au droit commun.</a:t>
            </a:r>
          </a:p>
          <a:p>
            <a:pPr eaLnBrk="1" hangingPunct="1">
              <a:lnSpc>
                <a:spcPct val="80000"/>
              </a:lnSpc>
              <a:buClr>
                <a:srgbClr val="C00000"/>
              </a:buClr>
              <a:buSzPct val="100000"/>
              <a:buFont typeface="Arial" pitchFamily="34" charset="0"/>
              <a:buChar char="•"/>
              <a:defRPr/>
            </a:pPr>
            <a:endParaRPr lang="fr-FR" dirty="0">
              <a:latin typeface="Times New Roman" pitchFamily="18" charset="0"/>
              <a:cs typeface="Times New Roman" pitchFamily="18" charset="0"/>
            </a:endParaRPr>
          </a:p>
        </p:txBody>
      </p:sp>
      <p:sp>
        <p:nvSpPr>
          <p:cNvPr id="14343" name="Line 9"/>
          <p:cNvSpPr>
            <a:spLocks noChangeShapeType="1"/>
          </p:cNvSpPr>
          <p:nvPr/>
        </p:nvSpPr>
        <p:spPr bwMode="auto">
          <a:xfrm>
            <a:off x="2124075" y="1341438"/>
            <a:ext cx="0" cy="215900"/>
          </a:xfrm>
          <a:prstGeom prst="line">
            <a:avLst/>
          </a:prstGeom>
          <a:noFill/>
          <a:ln w="9525">
            <a:solidFill>
              <a:schemeClr val="tx1"/>
            </a:solidFill>
            <a:round/>
            <a:headEnd/>
            <a:tailEnd/>
          </a:ln>
        </p:spPr>
        <p:txBody>
          <a:bodyPr/>
          <a:lstStyle/>
          <a:p>
            <a:endParaRPr lang="fr-FR"/>
          </a:p>
        </p:txBody>
      </p:sp>
      <p:sp>
        <p:nvSpPr>
          <p:cNvPr id="14344" name="Line 10"/>
          <p:cNvSpPr>
            <a:spLocks noChangeShapeType="1"/>
          </p:cNvSpPr>
          <p:nvPr/>
        </p:nvSpPr>
        <p:spPr bwMode="auto">
          <a:xfrm>
            <a:off x="6516688" y="1341438"/>
            <a:ext cx="0" cy="215900"/>
          </a:xfrm>
          <a:prstGeom prst="line">
            <a:avLst/>
          </a:prstGeom>
          <a:noFill/>
          <a:ln w="9525">
            <a:solidFill>
              <a:schemeClr val="tx1"/>
            </a:solidFill>
            <a:round/>
            <a:headEnd/>
            <a:tailEnd/>
          </a:ln>
        </p:spPr>
        <p:txBody>
          <a:bodyPr/>
          <a:lstStyle/>
          <a:p>
            <a:endParaRPr 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marL="719138" indent="-719138" algn="l">
              <a:buFontTx/>
              <a:buChar char="-"/>
            </a:pPr>
            <a:r>
              <a:rPr lang="fr-FR" sz="4200" dirty="0">
                <a:solidFill>
                  <a:schemeClr val="tx1">
                    <a:lumMod val="95000"/>
                    <a:lumOff val="5000"/>
                  </a:schemeClr>
                </a:solidFill>
              </a:rPr>
              <a:t>Le droit interne n’est applicable qu’en cas d’absence d’une convention fiscale de non double imposition;</a:t>
            </a:r>
          </a:p>
          <a:p>
            <a:pPr marL="719138" indent="-719138" algn="l">
              <a:buFontTx/>
              <a:buChar char="-"/>
            </a:pPr>
            <a:r>
              <a:rPr lang="fr-FR" sz="4200" dirty="0">
                <a:solidFill>
                  <a:schemeClr val="tx1">
                    <a:lumMod val="95000"/>
                    <a:lumOff val="5000"/>
                  </a:schemeClr>
                </a:solidFill>
              </a:rPr>
              <a:t>Supériorité du droit conventionnel par rapport au droit interne;</a:t>
            </a:r>
          </a:p>
          <a:p>
            <a:pPr marL="719138" indent="-719138" algn="l">
              <a:buFontTx/>
              <a:buChar char="-"/>
            </a:pPr>
            <a:r>
              <a:rPr lang="fr-FR" sz="4200" dirty="0">
                <a:solidFill>
                  <a:schemeClr val="tx1">
                    <a:lumMod val="95000"/>
                    <a:lumOff val="5000"/>
                  </a:schemeClr>
                </a:solidFill>
              </a:rPr>
              <a:t>Applicabilité du droit conventionnel sur demande de la part des entreprises concernées;</a:t>
            </a:r>
          </a:p>
          <a:p>
            <a:pPr marL="719138" indent="-719138" algn="l">
              <a:buFontTx/>
              <a:buChar char="-"/>
            </a:pPr>
            <a:r>
              <a:rPr lang="fr-FR" sz="4200" dirty="0">
                <a:solidFill>
                  <a:schemeClr val="tx1">
                    <a:lumMod val="95000"/>
                    <a:lumOff val="5000"/>
                  </a:schemeClr>
                </a:solidFill>
              </a:rPr>
              <a:t>Nécessité de présentation d’un justificatif de résidence pour les bénéfice des dispositions conventionnelles.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marL="719138" indent="-719138" algn="l">
              <a:buFont typeface="Wingdings" pitchFamily="2" charset="2"/>
              <a:buChar char="v"/>
            </a:pPr>
            <a:r>
              <a:rPr lang="fr-FR" sz="4200" b="1" dirty="0">
                <a:solidFill>
                  <a:schemeClr val="tx1">
                    <a:lumMod val="95000"/>
                    <a:lumOff val="5000"/>
                  </a:schemeClr>
                </a:solidFill>
              </a:rPr>
              <a:t>Objet des conventions fiscales:</a:t>
            </a:r>
          </a:p>
          <a:p>
            <a:pPr algn="just"/>
            <a:r>
              <a:rPr lang="fr-FR" sz="4400" dirty="0">
                <a:solidFill>
                  <a:schemeClr val="tx1">
                    <a:lumMod val="95000"/>
                    <a:lumOff val="5000"/>
                  </a:schemeClr>
                </a:solidFill>
              </a:rPr>
              <a:t>Les conventions fiscales de non double imposition poursuivent principalement les objectifs suivants:</a:t>
            </a:r>
          </a:p>
          <a:p>
            <a:pPr algn="just"/>
            <a:endParaRPr lang="fr-FR" sz="4400" dirty="0">
              <a:solidFill>
                <a:schemeClr val="tx1">
                  <a:lumMod val="95000"/>
                  <a:lumOff val="5000"/>
                </a:schemeClr>
              </a:solidFill>
            </a:endParaRPr>
          </a:p>
          <a:p>
            <a:pPr marL="449263" indent="-449263" algn="l"/>
            <a:r>
              <a:rPr lang="fr-FR" sz="4400" dirty="0">
                <a:solidFill>
                  <a:schemeClr val="tx1">
                    <a:lumMod val="95000"/>
                    <a:lumOff val="5000"/>
                  </a:schemeClr>
                </a:solidFill>
              </a:rPr>
              <a:t>1/ élimination de la double imposition internationale;  </a:t>
            </a:r>
          </a:p>
          <a:p>
            <a:pPr algn="l"/>
            <a:endParaRPr lang="fr-FR" sz="4400" dirty="0">
              <a:solidFill>
                <a:schemeClr val="tx1">
                  <a:lumMod val="95000"/>
                  <a:lumOff val="5000"/>
                </a:schemeClr>
              </a:solidFill>
            </a:endParaRPr>
          </a:p>
          <a:p>
            <a:pPr marL="449263" indent="-449263" algn="l"/>
            <a:r>
              <a:rPr lang="fr-FR" sz="4400" dirty="0">
                <a:solidFill>
                  <a:schemeClr val="tx1">
                    <a:lumMod val="95000"/>
                    <a:lumOff val="5000"/>
                  </a:schemeClr>
                </a:solidFill>
              </a:rPr>
              <a:t>2/ lutte contre la fraude et l’évasion fiscales internationales;</a:t>
            </a:r>
          </a:p>
          <a:p>
            <a:pPr algn="l"/>
            <a:endParaRPr lang="fr-FR" sz="4400" dirty="0">
              <a:solidFill>
                <a:schemeClr val="tx1">
                  <a:lumMod val="95000"/>
                  <a:lumOff val="5000"/>
                </a:schemeClr>
              </a:solidFill>
            </a:endParaRPr>
          </a:p>
          <a:p>
            <a:pPr marL="360363" indent="-360363" algn="l"/>
            <a:r>
              <a:rPr lang="fr-FR" sz="4400" dirty="0">
                <a:solidFill>
                  <a:schemeClr val="tx1">
                    <a:lumMod val="95000"/>
                    <a:lumOff val="5000"/>
                  </a:schemeClr>
                </a:solidFill>
              </a:rPr>
              <a:t>3/ échange de renseignements et assistance au recouvrement.  </a:t>
            </a:r>
          </a:p>
          <a:p>
            <a:pPr marL="719138" indent="-719138" algn="l"/>
            <a:endParaRPr lang="fr-FR" sz="4200" b="1" dirty="0">
              <a:solidFill>
                <a:schemeClr val="tx1">
                  <a:lumMod val="95000"/>
                  <a:lumOff val="5000"/>
                </a:schemeClr>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algn="just"/>
            <a:r>
              <a:rPr lang="fr-FR" sz="4400" dirty="0">
                <a:solidFill>
                  <a:schemeClr val="tx1">
                    <a:lumMod val="95000"/>
                    <a:lumOff val="5000"/>
                  </a:schemeClr>
                </a:solidFill>
              </a:rPr>
              <a:t>1/ élimination de la double imposition internationale:</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L’élimination conventionnelle des doubles impositions a pris une grande extension parce qu’elle répond à des nécessités évidentes qui la rattache aux deux notions habituelles d’équité fiscale et de neutralité économique.</a:t>
            </a:r>
          </a:p>
          <a:p>
            <a:pPr algn="just"/>
            <a:r>
              <a:rPr lang="fr-FR" sz="4400" dirty="0">
                <a:solidFill>
                  <a:schemeClr val="tx1">
                    <a:lumMod val="95000"/>
                    <a:lumOff val="5000"/>
                  </a:schemeClr>
                </a:solidFill>
              </a:rPr>
              <a:t>  </a:t>
            </a:r>
          </a:p>
          <a:p>
            <a:pPr algn="just"/>
            <a:r>
              <a:rPr lang="fr-FR" sz="4400" dirty="0">
                <a:solidFill>
                  <a:schemeClr val="tx1">
                    <a:lumMod val="95000"/>
                    <a:lumOff val="5000"/>
                  </a:schemeClr>
                </a:solidFill>
              </a:rPr>
              <a:t>- équité fiscale; parce que la double imposition pourrait aller jusqu’à la confiscation du revenu en cause, alors que la double non imposition entraînerait l’exonération pour le contribuable plus habile.</a:t>
            </a:r>
          </a:p>
          <a:p>
            <a:pPr algn="just"/>
            <a:r>
              <a:rPr lang="fr-FR" sz="4400" dirty="0">
                <a:solidFill>
                  <a:schemeClr val="tx1">
                    <a:lumMod val="95000"/>
                    <a:lumOff val="5000"/>
                  </a:schemeClr>
                </a:solidFill>
              </a:rPr>
              <a:t>  </a:t>
            </a:r>
          </a:p>
          <a:p>
            <a:pPr algn="just"/>
            <a:r>
              <a:rPr lang="fr-FR" sz="4400" dirty="0">
                <a:solidFill>
                  <a:schemeClr val="tx1">
                    <a:lumMod val="95000"/>
                    <a:lumOff val="5000"/>
                  </a:schemeClr>
                </a:solidFill>
              </a:rPr>
              <a:t>- neutralité économique, qui n’est pas moins impérieuse, eu égard au fait que l’existence de la double imposition entrave les échanges internationaux et peut créer des discriminations entre entreprises et  fausser, par conséquent, les conditions de la concurrence internationale.</a:t>
            </a:r>
          </a:p>
          <a:p>
            <a:pPr marL="719138" indent="-719138" algn="l"/>
            <a:endParaRPr lang="fr-FR" sz="4200" b="1" dirty="0">
              <a:solidFill>
                <a:schemeClr val="tx1">
                  <a:lumMod val="95000"/>
                  <a:lumOff val="5000"/>
                </a:schemeClr>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algn="just"/>
            <a:r>
              <a:rPr lang="fr-FR" sz="4400" dirty="0">
                <a:solidFill>
                  <a:schemeClr val="tx1">
                    <a:lumMod val="95000"/>
                    <a:lumOff val="5000"/>
                  </a:schemeClr>
                </a:solidFill>
              </a:rPr>
              <a:t>Pour atteindre l’objectif d’élimination des doubles impositions, les conventions fiscales utilisent généralement deux techniques:</a:t>
            </a:r>
          </a:p>
          <a:p>
            <a:pPr algn="just"/>
            <a:endParaRPr lang="fr-FR" sz="4400" dirty="0">
              <a:solidFill>
                <a:schemeClr val="tx1">
                  <a:lumMod val="95000"/>
                  <a:lumOff val="5000"/>
                </a:schemeClr>
              </a:solidFill>
            </a:endParaRPr>
          </a:p>
          <a:p>
            <a:pPr algn="just"/>
            <a:r>
              <a:rPr lang="fr-FR" sz="4400" b="1" dirty="0">
                <a:solidFill>
                  <a:schemeClr val="tx1">
                    <a:lumMod val="95000"/>
                    <a:lumOff val="5000"/>
                  </a:schemeClr>
                </a:solidFill>
              </a:rPr>
              <a:t>A- Technique d’exemption: </a:t>
            </a:r>
          </a:p>
          <a:p>
            <a:pPr algn="just"/>
            <a:r>
              <a:rPr lang="fr-FR" sz="4400" dirty="0">
                <a:solidFill>
                  <a:schemeClr val="tx1">
                    <a:lumMod val="95000"/>
                    <a:lumOff val="5000"/>
                  </a:schemeClr>
                </a:solidFill>
              </a:rPr>
              <a:t>L’article 23-A-1 vise le cas où un résident d’un Etat contractant (État de résidence) perçoit un revenu ou possède une fortune dont la convention attribue l’imposition à l’autre État contractant (État de source). </a:t>
            </a:r>
            <a:endParaRPr lang="en-US" sz="4400" dirty="0">
              <a:solidFill>
                <a:schemeClr val="tx1">
                  <a:lumMod val="95000"/>
                  <a:lumOff val="5000"/>
                </a:schemeClr>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algn="just"/>
            <a:r>
              <a:rPr lang="fr-FR" sz="4400" dirty="0">
                <a:solidFill>
                  <a:schemeClr val="tx1">
                    <a:lumMod val="95000"/>
                    <a:lumOff val="5000"/>
                  </a:schemeClr>
                </a:solidFill>
              </a:rPr>
              <a:t>En ce cas l’État de résidence exonère de l’impôt ce revenu ou cette fortune, donc la matière imposable d’origine étrangère est exonérée de l’impôt. Cette exonération, ne signifie pas une absence totale d’imposition de cet État.</a:t>
            </a:r>
          </a:p>
          <a:p>
            <a:pPr algn="just"/>
            <a:endParaRPr lang="fr-FR" sz="4800" dirty="0">
              <a:solidFill>
                <a:schemeClr val="tx1">
                  <a:lumMod val="95000"/>
                  <a:lumOff val="5000"/>
                </a:schemeClr>
              </a:solidFill>
            </a:endParaRPr>
          </a:p>
          <a:p>
            <a:pPr algn="just"/>
            <a:r>
              <a:rPr lang="fr-FR" sz="4800" dirty="0">
                <a:solidFill>
                  <a:schemeClr val="tx1">
                    <a:lumMod val="95000"/>
                    <a:lumOff val="5000"/>
                  </a:schemeClr>
                </a:solidFill>
              </a:rPr>
              <a:t>L’exonération ou l’exemption peut prendre deux formes ; totale ou avec progressivité.</a:t>
            </a:r>
            <a:endParaRPr lang="fr-FR" sz="4400" b="1" dirty="0">
              <a:solidFill>
                <a:schemeClr val="tx1">
                  <a:lumMod val="95000"/>
                  <a:lumOff val="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628800"/>
            <a:ext cx="8640960" cy="2376264"/>
          </a:xfrm>
          <a:ln>
            <a:solidFill>
              <a:srgbClr val="FFC000"/>
            </a:solidFill>
          </a:ln>
        </p:spPr>
        <p:txBody>
          <a:bodyPr>
            <a:noAutofit/>
          </a:bodyPr>
          <a:lstStyle/>
          <a:p>
            <a:r>
              <a:rPr lang="fr-FR" b="1" dirty="0">
                <a:solidFill>
                  <a:schemeClr val="tx1">
                    <a:lumMod val="95000"/>
                    <a:lumOff val="5000"/>
                  </a:schemeClr>
                </a:solidFill>
              </a:rPr>
              <a:t>1°- Définition des notions qui déterminent le régime fiscal applicable aux entreprises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algn="just"/>
            <a:r>
              <a:rPr lang="fr-FR" sz="4400" b="1" dirty="0">
                <a:solidFill>
                  <a:schemeClr val="tx1">
                    <a:lumMod val="95000"/>
                    <a:lumOff val="5000"/>
                  </a:schemeClr>
                </a:solidFill>
              </a:rPr>
              <a:t>B- Technique d’imputation: </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Selon l’article 23-B de la convention modèle d’OCDE, et pour éviter la double imposition, l’Etat de résidence déduit de l’impôt qu’il applique à son résident l’impôt payé par celui-ci dans l’autre Etat contractant ( Etat de la source).</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L’article 23-A-2 applique le système de l’imputation aux revenus visés par les articles, 10, et, 11, du modèle (dividendes et intérêts).</a:t>
            </a:r>
            <a:endParaRPr lang="fr-FR" sz="2800" dirty="0">
              <a:solidFill>
                <a:schemeClr val="tx1">
                  <a:lumMod val="95000"/>
                  <a:lumOff val="5000"/>
                </a:schemeClr>
              </a:solidFill>
            </a:endParaRP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Tous comme pour la méthode d’exonération, cette méthode peut prendre deux formes, une imputation intégrale, et une imputation limitée ou ordinaire.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algn="just"/>
            <a:r>
              <a:rPr lang="fr-FR" sz="4400" dirty="0">
                <a:solidFill>
                  <a:schemeClr val="tx1">
                    <a:lumMod val="95000"/>
                    <a:lumOff val="5000"/>
                  </a:schemeClr>
                </a:solidFill>
              </a:rPr>
              <a:t>2/ lutte contre la fraude et l’évasion fiscales internationales:</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Cette lutte prend plusieurs formes en fonction des catégories des fraudes et d’évasions, lesquelles peuvent aller de la simple non déclaration des revenus réalisés, dans l’Etat A, par un contribuable résident dans l’Etat B, à des situations de doubles non imposition des revenus lorsque, par le biais de structures juridiques complexes, le contribuable arrive à éviter le statut d’établissement stable et d’éviter d’être considéré comme un résident dans les Etats où il a réalisé des revenus.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marL="360363" indent="-360363" algn="l"/>
            <a:r>
              <a:rPr lang="fr-FR" sz="4400" dirty="0">
                <a:solidFill>
                  <a:schemeClr val="tx1">
                    <a:lumMod val="95000"/>
                    <a:lumOff val="5000"/>
                  </a:schemeClr>
                </a:solidFill>
              </a:rPr>
              <a:t>3/ échange de renseignements et assistance au recouvrement.  </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L’échange de renseignements prévu par l’article 26 des conventions poursuit principalement un but fiscal dans le cadre d’un contrôle fiscal. Les dernière version de cet article (modèle 2014) a prévu que le secret bancaire ne peut être invoqué comme motif de non communication des informations par un Etat contractant.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p>
          <a:p>
            <a:pPr marL="719138" indent="-719138" algn="l"/>
            <a:endParaRPr lang="fr-FR" sz="4200" b="1" dirty="0">
              <a:solidFill>
                <a:schemeClr val="tx1">
                  <a:lumMod val="95000"/>
                  <a:lumOff val="5000"/>
                </a:schemeClr>
              </a:solidFill>
            </a:endParaRPr>
          </a:p>
          <a:p>
            <a:pPr marL="360363" indent="-360363" algn="l"/>
            <a:r>
              <a:rPr lang="fr-FR" sz="4400" dirty="0">
                <a:solidFill>
                  <a:schemeClr val="tx1">
                    <a:lumMod val="95000"/>
                    <a:lumOff val="5000"/>
                  </a:schemeClr>
                </a:solidFill>
              </a:rPr>
              <a:t>3/ échange de renseignements et assistance au recouvrement (suite).  </a:t>
            </a:r>
          </a:p>
          <a:p>
            <a:pPr algn="just"/>
            <a:endParaRPr lang="fr-FR" sz="4400" dirty="0">
              <a:solidFill>
                <a:schemeClr val="tx1">
                  <a:lumMod val="95000"/>
                  <a:lumOff val="5000"/>
                </a:schemeClr>
              </a:solidFill>
            </a:endParaRPr>
          </a:p>
          <a:p>
            <a:pPr algn="just"/>
            <a:r>
              <a:rPr lang="fr-FR" sz="4400" dirty="0">
                <a:solidFill>
                  <a:schemeClr val="tx1">
                    <a:lumMod val="95000"/>
                    <a:lumOff val="5000"/>
                  </a:schemeClr>
                </a:solidFill>
              </a:rPr>
              <a:t>S’agissant de l’assistance au recouvrement, parmi la trentaine de conventions signées par l’Algérie, sept (07) d’entre elles seulement ont prévu des dispositions traitant de l’assistance au recouvrement.</a:t>
            </a:r>
          </a:p>
          <a:p>
            <a:pPr algn="just"/>
            <a:endParaRPr lang="fr-FR" sz="4400" dirty="0">
              <a:solidFill>
                <a:schemeClr val="tx1">
                  <a:lumMod val="95000"/>
                  <a:lumOff val="5000"/>
                </a:schemeClr>
              </a:solidFill>
            </a:endParaRPr>
          </a:p>
          <a:p>
            <a:pPr algn="just"/>
            <a:r>
              <a:rPr lang="fr-FR" sz="4400" b="1" dirty="0">
                <a:solidFill>
                  <a:schemeClr val="tx1">
                    <a:lumMod val="95000"/>
                    <a:lumOff val="5000"/>
                  </a:schemeClr>
                </a:solidFill>
              </a:rPr>
              <a:t>Exemple:</a:t>
            </a:r>
            <a:r>
              <a:rPr lang="fr-FR" sz="4400" dirty="0">
                <a:solidFill>
                  <a:schemeClr val="tx1">
                    <a:lumMod val="95000"/>
                    <a:lumOff val="5000"/>
                  </a:schemeClr>
                </a:solidFill>
              </a:rPr>
              <a:t> une entreprise E, résidente dans l’Etat B, ayant fait des affaires dans l’Etat A mais, en pliant bagage, elle a laissé une dette fiscale. L’assistance au recouvrement permettra à l’Etat A de solliciter l’Etat B pour recouvrer ses dettes fiscales détenues auprès de l’entreprise 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r>
              <a:rPr lang="fr-FR" sz="4200" b="1" u="sng" dirty="0">
                <a:solidFill>
                  <a:srgbClr val="FF0000"/>
                </a:solidFill>
              </a:rPr>
              <a:t>Traitement fiscal </a:t>
            </a:r>
            <a:r>
              <a:rPr lang="fr-FR" sz="4200" b="1" dirty="0">
                <a:solidFill>
                  <a:schemeClr val="tx1">
                    <a:lumMod val="95000"/>
                    <a:lumOff val="5000"/>
                  </a:schemeClr>
                </a:solidFill>
              </a:rPr>
              <a:t>:</a:t>
            </a:r>
          </a:p>
          <a:p>
            <a:pPr marL="719138" indent="-719138" algn="l"/>
            <a:endParaRPr lang="fr-FR" sz="4200" b="1" dirty="0">
              <a:solidFill>
                <a:schemeClr val="tx1">
                  <a:lumMod val="95000"/>
                  <a:lumOff val="5000"/>
                </a:schemeClr>
              </a:solidFill>
            </a:endParaRPr>
          </a:p>
          <a:p>
            <a:pPr algn="l"/>
            <a:r>
              <a:rPr lang="fr-FR" sz="4400" dirty="0">
                <a:solidFill>
                  <a:schemeClr val="tx1">
                    <a:lumMod val="95000"/>
                    <a:lumOff val="5000"/>
                  </a:schemeClr>
                </a:solidFill>
              </a:rPr>
              <a:t>Les CFI prévoit la possibilité, pour un Etat contractant, d’imposition des revenus d’une entreprises étrangères lorsque l’intervention de cette dernière </a:t>
            </a:r>
            <a:r>
              <a:rPr lang="fr-FR" sz="4400" b="1" dirty="0">
                <a:solidFill>
                  <a:schemeClr val="tx1">
                    <a:lumMod val="95000"/>
                    <a:lumOff val="5000"/>
                  </a:schemeClr>
                </a:solidFill>
              </a:rPr>
              <a:t>est constitutive d’ES </a:t>
            </a:r>
            <a:r>
              <a:rPr lang="fr-FR" sz="4400" dirty="0">
                <a:solidFill>
                  <a:schemeClr val="tx1">
                    <a:lumMod val="95000"/>
                    <a:lumOff val="5000"/>
                  </a:schemeClr>
                </a:solidFill>
              </a:rPr>
              <a:t>dans cet Etat.</a:t>
            </a:r>
          </a:p>
          <a:p>
            <a:pPr marL="360363" indent="-360363" algn="l"/>
            <a:endParaRPr lang="fr-FR" sz="4400" dirty="0">
              <a:solidFill>
                <a:schemeClr val="tx1">
                  <a:lumMod val="95000"/>
                  <a:lumOff val="5000"/>
                </a:schemeClr>
              </a:solidFill>
            </a:endParaRPr>
          </a:p>
          <a:p>
            <a:pPr algn="l"/>
            <a:r>
              <a:rPr lang="fr-FR" sz="4400" dirty="0">
                <a:solidFill>
                  <a:schemeClr val="tx1">
                    <a:lumMod val="95000"/>
                    <a:lumOff val="5000"/>
                  </a:schemeClr>
                </a:solidFill>
              </a:rPr>
              <a:t>Les bénéfices à imposer dans le cadre de cet ES sont ceux qui lui sont rattachés comme s’il s’agissait d’une entité distincte de l’entreprise dont il dépend.</a:t>
            </a:r>
          </a:p>
          <a:p>
            <a:pPr algn="l"/>
            <a:endParaRPr lang="fr-FR" sz="4400" dirty="0">
              <a:solidFill>
                <a:schemeClr val="tx1">
                  <a:lumMod val="95000"/>
                  <a:lumOff val="5000"/>
                </a:schemeClr>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r>
              <a:rPr lang="fr-FR" sz="4200" b="1" u="sng" dirty="0">
                <a:solidFill>
                  <a:srgbClr val="FF0000"/>
                </a:solidFill>
              </a:rPr>
              <a:t>Traitement fiscal </a:t>
            </a:r>
            <a:r>
              <a:rPr lang="fr-FR" sz="4200" b="1" dirty="0">
                <a:solidFill>
                  <a:schemeClr val="tx1">
                    <a:lumMod val="95000"/>
                    <a:lumOff val="5000"/>
                  </a:schemeClr>
                </a:solidFill>
              </a:rPr>
              <a:t>:</a:t>
            </a:r>
          </a:p>
          <a:p>
            <a:pPr marL="719138" indent="-719138" algn="l"/>
            <a:endParaRPr lang="fr-FR" sz="4200" b="1" dirty="0">
              <a:solidFill>
                <a:schemeClr val="tx1">
                  <a:lumMod val="95000"/>
                  <a:lumOff val="5000"/>
                </a:schemeClr>
              </a:solidFill>
            </a:endParaRPr>
          </a:p>
          <a:p>
            <a:pPr algn="l"/>
            <a:r>
              <a:rPr lang="fr-FR" sz="4400" dirty="0">
                <a:solidFill>
                  <a:schemeClr val="tx1">
                    <a:lumMod val="95000"/>
                    <a:lumOff val="5000"/>
                  </a:schemeClr>
                </a:solidFill>
              </a:rPr>
              <a:t>Il en résulte qu’en cas d’absence d’un ES, c’est à l’Etat de résidence de la société étrangère de prélever l’impôt sur les bénéfices réalisés.</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Cependant, la TVA reste due en application de la règle de la territorialité prévue à l’article 7 du CTCA. Dans ce cas, cette taxe sera auto-liquidée par le client et reversée à l’administration fiscale (article 83 du CTCA).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r>
              <a:rPr lang="fr-FR" sz="4200" b="1" u="sng" dirty="0">
                <a:solidFill>
                  <a:srgbClr val="FF0000"/>
                </a:solidFill>
              </a:rPr>
              <a:t>Traitement fiscal-</a:t>
            </a:r>
            <a:r>
              <a:rPr lang="fr-FR" sz="4200" b="1" dirty="0">
                <a:solidFill>
                  <a:schemeClr val="tx1">
                    <a:lumMod val="95000"/>
                    <a:lumOff val="5000"/>
                  </a:schemeClr>
                </a:solidFill>
              </a:rPr>
              <a:t>Suite :</a:t>
            </a:r>
          </a:p>
          <a:p>
            <a:pPr marL="719138" indent="-719138" algn="l"/>
            <a:endParaRPr lang="fr-FR" sz="4200" b="1" dirty="0">
              <a:solidFill>
                <a:schemeClr val="tx1">
                  <a:lumMod val="95000"/>
                  <a:lumOff val="5000"/>
                </a:schemeClr>
              </a:solidFill>
            </a:endParaRPr>
          </a:p>
          <a:p>
            <a:pPr algn="l"/>
            <a:r>
              <a:rPr lang="fr-FR" sz="4400" dirty="0">
                <a:solidFill>
                  <a:schemeClr val="tx1">
                    <a:lumMod val="95000"/>
                    <a:lumOff val="5000"/>
                  </a:schemeClr>
                </a:solidFill>
              </a:rPr>
              <a:t>Ce raisonnement est valable aussi bien pour les entreprises étrangères réalisant des travaux immobiliers que pour celles intervenant dans le cadre de prestations de services.</a:t>
            </a:r>
          </a:p>
          <a:p>
            <a:pPr algn="l"/>
            <a:endParaRPr lang="fr-FR" sz="4400" dirty="0">
              <a:solidFill>
                <a:schemeClr val="tx1">
                  <a:lumMod val="95000"/>
                  <a:lumOff val="5000"/>
                </a:schemeClr>
              </a:solidFill>
            </a:endParaRPr>
          </a:p>
          <a:p>
            <a:pPr algn="l"/>
            <a:r>
              <a:rPr lang="fr-FR" sz="4400" b="1" u="sng" dirty="0">
                <a:solidFill>
                  <a:schemeClr val="tx1">
                    <a:lumMod val="95000"/>
                    <a:lumOff val="5000"/>
                  </a:schemeClr>
                </a:solidFill>
              </a:rPr>
              <a:t>Remarque:</a:t>
            </a:r>
            <a:r>
              <a:rPr lang="fr-FR" sz="4400" dirty="0">
                <a:solidFill>
                  <a:schemeClr val="tx1">
                    <a:lumMod val="95000"/>
                    <a:lumOff val="5000"/>
                  </a:schemeClr>
                </a:solidFill>
              </a:rPr>
              <a:t> les conventions fiscales fixent, généralement, une durée à partir de laquelle un chantier de construction ou de supervision est considéré comme constitutif d’ES. Cette durée varie en fonction des CFI de 3 à 18 mois.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r>
              <a:rPr lang="fr-FR" sz="4200" b="1" u="sng" dirty="0">
                <a:solidFill>
                  <a:srgbClr val="FF0000"/>
                </a:solidFill>
              </a:rPr>
              <a:t>Traitement fiscal</a:t>
            </a:r>
            <a:r>
              <a:rPr lang="fr-FR" sz="4200" b="1" dirty="0">
                <a:solidFill>
                  <a:srgbClr val="FF0000"/>
                </a:solidFill>
              </a:rPr>
              <a:t> - </a:t>
            </a:r>
            <a:r>
              <a:rPr lang="fr-FR" sz="4200" b="1" dirty="0">
                <a:solidFill>
                  <a:schemeClr val="tx1">
                    <a:lumMod val="95000"/>
                    <a:lumOff val="5000"/>
                  </a:schemeClr>
                </a:solidFill>
              </a:rPr>
              <a:t>Suite :</a:t>
            </a:r>
          </a:p>
          <a:p>
            <a:pPr marL="719138" indent="-719138" algn="l"/>
            <a:endParaRPr lang="fr-FR" sz="4200" b="1" dirty="0">
              <a:solidFill>
                <a:schemeClr val="tx1">
                  <a:lumMod val="95000"/>
                  <a:lumOff val="5000"/>
                </a:schemeClr>
              </a:solidFill>
            </a:endParaRPr>
          </a:p>
          <a:p>
            <a:pPr algn="l"/>
            <a:r>
              <a:rPr lang="fr-FR" sz="4400" dirty="0">
                <a:solidFill>
                  <a:schemeClr val="tx1">
                    <a:lumMod val="95000"/>
                    <a:lumOff val="5000"/>
                  </a:schemeClr>
                </a:solidFill>
              </a:rPr>
              <a:t>Le chiffre d’affaires réalisé par l’ES est soumis à la TVA, selon les taux du droit commun. </a:t>
            </a:r>
          </a:p>
          <a:p>
            <a:pPr algn="l"/>
            <a:endParaRPr lang="fr-FR" sz="3500" dirty="0">
              <a:solidFill>
                <a:schemeClr val="tx1">
                  <a:lumMod val="95000"/>
                  <a:lumOff val="5000"/>
                </a:schemeClr>
              </a:solidFill>
            </a:endParaRPr>
          </a:p>
          <a:p>
            <a:pPr algn="l"/>
            <a:r>
              <a:rPr lang="fr-FR" sz="4400" dirty="0">
                <a:solidFill>
                  <a:schemeClr val="tx1">
                    <a:lumMod val="95000"/>
                    <a:lumOff val="5000"/>
                  </a:schemeClr>
                </a:solidFill>
              </a:rPr>
              <a:t>De même que les bénéfices rattachés à un ES sont soumises à l’IBS ou l’IRG, selon le cas.</a:t>
            </a:r>
          </a:p>
          <a:p>
            <a:pPr algn="l"/>
            <a:endParaRPr lang="fr-FR" sz="3500" dirty="0">
              <a:solidFill>
                <a:schemeClr val="tx1">
                  <a:lumMod val="95000"/>
                  <a:lumOff val="5000"/>
                </a:schemeClr>
              </a:solidFill>
            </a:endParaRPr>
          </a:p>
          <a:p>
            <a:pPr algn="l"/>
            <a:r>
              <a:rPr lang="fr-FR" sz="4400" b="1" dirty="0">
                <a:solidFill>
                  <a:schemeClr val="tx1">
                    <a:lumMod val="95000"/>
                    <a:lumOff val="5000"/>
                  </a:schemeClr>
                </a:solidFill>
              </a:rPr>
              <a:t>Remarque:</a:t>
            </a:r>
            <a:r>
              <a:rPr lang="fr-FR" sz="4400" dirty="0">
                <a:solidFill>
                  <a:schemeClr val="tx1">
                    <a:lumMod val="95000"/>
                    <a:lumOff val="5000"/>
                  </a:schemeClr>
                </a:solidFill>
              </a:rPr>
              <a:t> - l’ES peut déduire l’ensemble des charges qu’il a encouru au cours d’une année. De même qu’il a la possibilité de déduire une fraction des frais de siège (prorata).</a:t>
            </a:r>
          </a:p>
          <a:p>
            <a:pPr algn="l"/>
            <a:endParaRPr lang="fr-FR" sz="3500" dirty="0">
              <a:solidFill>
                <a:schemeClr val="tx1">
                  <a:lumMod val="95000"/>
                  <a:lumOff val="5000"/>
                </a:schemeClr>
              </a:solidFill>
            </a:endParaRPr>
          </a:p>
          <a:p>
            <a:pPr algn="l">
              <a:buFontTx/>
              <a:buChar char="-"/>
            </a:pPr>
            <a:r>
              <a:rPr lang="fr-FR" sz="4400" dirty="0">
                <a:solidFill>
                  <a:schemeClr val="tx1">
                    <a:lumMod val="95000"/>
                    <a:lumOff val="5000"/>
                  </a:schemeClr>
                </a:solidFill>
              </a:rPr>
              <a:t>En absence de CFI, les frais de siège à déduire ne peuvent dépasser 1 % du chiffre d’affaires réalisé en Algérie. </a:t>
            </a:r>
          </a:p>
          <a:p>
            <a:pPr marL="1079500" indent="-1079500" algn="l"/>
            <a:endParaRPr lang="fr-FR" sz="3500" b="1" dirty="0">
              <a:solidFill>
                <a:schemeClr val="tx1">
                  <a:lumMod val="95000"/>
                  <a:lumOff val="5000"/>
                </a:schemeClr>
              </a:solidFill>
            </a:endParaRPr>
          </a:p>
          <a:p>
            <a:pPr marL="1079500" indent="-1079500" algn="l"/>
            <a:r>
              <a:rPr lang="fr-FR" sz="4200" b="1" dirty="0">
                <a:solidFill>
                  <a:schemeClr val="tx1">
                    <a:lumMod val="95000"/>
                    <a:lumOff val="5000"/>
                  </a:schemeClr>
                </a:solidFill>
              </a:rPr>
              <a:t>Question: les frais d’études  réalisés au niveau du siège sont ils déductibles au niveau de l’ES?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475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Impact du droit conventionnel-</a:t>
            </a:r>
            <a:r>
              <a:rPr lang="fr-FR" sz="4200" b="1" u="sng" dirty="0">
                <a:solidFill>
                  <a:srgbClr val="FF0000"/>
                </a:solidFill>
              </a:rPr>
              <a:t>Traitement fiscal -</a:t>
            </a:r>
            <a:r>
              <a:rPr lang="fr-FR" sz="4200" b="1" dirty="0">
                <a:solidFill>
                  <a:schemeClr val="tx1">
                    <a:lumMod val="95000"/>
                    <a:lumOff val="5000"/>
                  </a:schemeClr>
                </a:solidFill>
              </a:rPr>
              <a:t>Suite :</a:t>
            </a:r>
          </a:p>
          <a:p>
            <a:pPr marL="719138" indent="-719138" algn="l"/>
            <a:endParaRPr lang="fr-FR" sz="4200" b="1" dirty="0">
              <a:solidFill>
                <a:schemeClr val="tx1">
                  <a:lumMod val="95000"/>
                  <a:lumOff val="5000"/>
                </a:schemeClr>
              </a:solidFill>
            </a:endParaRPr>
          </a:p>
          <a:p>
            <a:pPr algn="l">
              <a:buFont typeface="Wingdings" pitchFamily="2" charset="2"/>
              <a:buChar char="v"/>
            </a:pPr>
            <a:r>
              <a:rPr lang="fr-FR" sz="4400" u="sng" dirty="0">
                <a:solidFill>
                  <a:schemeClr val="tx1">
                    <a:lumMod val="95000"/>
                    <a:lumOff val="5000"/>
                  </a:schemeClr>
                </a:solidFill>
              </a:rPr>
              <a:t>Cas spécifique des redevances</a:t>
            </a:r>
            <a:r>
              <a:rPr lang="fr-FR" sz="4400" dirty="0">
                <a:solidFill>
                  <a:schemeClr val="tx1">
                    <a:lumMod val="95000"/>
                    <a:lumOff val="5000"/>
                  </a:schemeClr>
                </a:solidFill>
              </a:rPr>
              <a:t>:</a:t>
            </a:r>
          </a:p>
          <a:p>
            <a:pPr algn="l"/>
            <a:endParaRPr lang="fr-FR" sz="4400" b="1" dirty="0">
              <a:solidFill>
                <a:schemeClr val="tx1">
                  <a:lumMod val="95000"/>
                  <a:lumOff val="5000"/>
                </a:schemeClr>
              </a:solidFill>
            </a:endParaRPr>
          </a:p>
          <a:p>
            <a:pPr algn="l"/>
            <a:r>
              <a:rPr lang="fr-FR" sz="4400" dirty="0">
                <a:solidFill>
                  <a:schemeClr val="tx1">
                    <a:lumMod val="95000"/>
                    <a:lumOff val="5000"/>
                  </a:schemeClr>
                </a:solidFill>
              </a:rPr>
              <a:t>Du fait de la primauté du droit conventionnel sur le droit interne, les sommes payées en contrepartie de redevances ne peuvent être soumises à la retenue de 24 ou 30%. </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Il est fait application, dans ce cas, du taux applicable aux redevances prévu dans la convention fiscale. </a:t>
            </a:r>
          </a:p>
          <a:p>
            <a:pPr algn="l"/>
            <a:endParaRPr lang="fr-FR" sz="4400" dirty="0">
              <a:solidFill>
                <a:schemeClr val="tx1">
                  <a:lumMod val="95000"/>
                  <a:lumOff val="5000"/>
                </a:schemeClr>
              </a:solidFill>
            </a:endParaRPr>
          </a:p>
          <a:p>
            <a:pPr algn="l"/>
            <a:r>
              <a:rPr lang="fr-FR" sz="4400" dirty="0">
                <a:solidFill>
                  <a:schemeClr val="tx1">
                    <a:lumMod val="95000"/>
                    <a:lumOff val="5000"/>
                  </a:schemeClr>
                </a:solidFill>
              </a:rPr>
              <a:t>Le taux des redevances varie entre 0 à 12 %, en fonction des CFI.</a:t>
            </a:r>
          </a:p>
          <a:p>
            <a:pPr algn="l"/>
            <a:endParaRPr lang="fr-FR" sz="4400" dirty="0">
              <a:solidFill>
                <a:schemeClr val="tx1">
                  <a:lumMod val="95000"/>
                  <a:lumOff val="5000"/>
                </a:schemeClr>
              </a:solidFill>
            </a:endParaRPr>
          </a:p>
          <a:p>
            <a:pPr algn="l"/>
            <a:r>
              <a:rPr lang="fr-FR" sz="4400" b="1" dirty="0">
                <a:solidFill>
                  <a:schemeClr val="tx1">
                    <a:lumMod val="95000"/>
                    <a:lumOff val="5000"/>
                  </a:schemeClr>
                </a:solidFill>
              </a:rPr>
              <a:t>Remarque :</a:t>
            </a:r>
            <a:r>
              <a:rPr lang="fr-FR" sz="4400" dirty="0">
                <a:solidFill>
                  <a:schemeClr val="tx1">
                    <a:lumMod val="95000"/>
                    <a:lumOff val="5000"/>
                  </a:schemeClr>
                </a:solidFill>
              </a:rPr>
              <a:t> l’application du taux conventionnel implique l’application de la TVA selon le mécanisme d’auto-liquidation (article 74 LF 2017).  </a:t>
            </a:r>
          </a:p>
          <a:p>
            <a:pPr algn="l"/>
            <a:endParaRPr lang="fr-FR" sz="4400" dirty="0">
              <a:solidFill>
                <a:schemeClr val="tx1">
                  <a:lumMod val="95000"/>
                  <a:lumOff val="5000"/>
                </a:schemeClr>
              </a:solidFill>
            </a:endParaRPr>
          </a:p>
          <a:p>
            <a:pPr algn="l"/>
            <a:endParaRPr lang="fr-FR" sz="4200" dirty="0">
              <a:solidFill>
                <a:schemeClr val="tx1">
                  <a:lumMod val="95000"/>
                  <a:lumOff val="5000"/>
                </a:schemeClr>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a:bodyPr>
          <a:lstStyle/>
          <a:p>
            <a:pPr marL="989013" indent="-989013"/>
            <a:r>
              <a:rPr lang="fr-FR" sz="4400" b="1" dirty="0">
                <a:solidFill>
                  <a:schemeClr val="tx1">
                    <a:lumMod val="95000"/>
                    <a:lumOff val="5000"/>
                  </a:schemeClr>
                </a:solidFill>
              </a:rPr>
              <a:t>Imposition des sociétés étrangères selon le droit conventionnel:</a:t>
            </a:r>
          </a:p>
          <a:p>
            <a:pPr marL="989013" indent="-989013"/>
            <a:endParaRPr lang="fr-FR" sz="5400" b="1" dirty="0">
              <a:solidFill>
                <a:schemeClr val="tx1">
                  <a:lumMod val="95000"/>
                  <a:lumOff val="5000"/>
                </a:schemeClr>
              </a:solidFill>
            </a:endParaRPr>
          </a:p>
          <a:p>
            <a:pPr marL="989013" indent="-989013"/>
            <a:r>
              <a:rPr lang="fr-FR" sz="6600" b="1" u="sng" dirty="0">
                <a:solidFill>
                  <a:schemeClr val="tx1">
                    <a:lumMod val="95000"/>
                    <a:lumOff val="5000"/>
                  </a:schemeClr>
                </a:solidFill>
              </a:rPr>
              <a:t>RESUME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88632"/>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 A- Définition de la notion de fournisseur:</a:t>
            </a:r>
          </a:p>
          <a:p>
            <a:pPr algn="l">
              <a:lnSpc>
                <a:spcPct val="120000"/>
              </a:lnSpc>
              <a:spcBef>
                <a:spcPts val="0"/>
              </a:spcBef>
            </a:pPr>
            <a:endParaRPr lang="fr-FR" sz="1600" dirty="0">
              <a:solidFill>
                <a:schemeClr val="tx1">
                  <a:lumMod val="95000"/>
                  <a:lumOff val="5000"/>
                </a:schemeClr>
              </a:solidFill>
            </a:endParaRPr>
          </a:p>
          <a:p>
            <a:pPr algn="l">
              <a:lnSpc>
                <a:spcPct val="120000"/>
              </a:lnSpc>
              <a:spcBef>
                <a:spcPts val="0"/>
              </a:spcBef>
            </a:pPr>
            <a:r>
              <a:rPr lang="fr-FR" sz="2000" dirty="0">
                <a:solidFill>
                  <a:schemeClr val="tx1">
                    <a:lumMod val="95000"/>
                    <a:lumOff val="5000"/>
                  </a:schemeClr>
                </a:solidFill>
              </a:rPr>
              <a:t>Dans le cadre de l’exécution d’un contrat, on ne parle d’un contrat international que  lorsque l’une des parties est considérée comme étant un non résident. Il en résulte ce qui suit: </a:t>
            </a:r>
          </a:p>
          <a:p>
            <a:pPr algn="l">
              <a:lnSpc>
                <a:spcPct val="120000"/>
              </a:lnSpc>
              <a:spcBef>
                <a:spcPts val="0"/>
              </a:spcBef>
            </a:pPr>
            <a:endParaRPr lang="fr-FR" sz="1600" dirty="0">
              <a:solidFill>
                <a:schemeClr val="tx1">
                  <a:lumMod val="95000"/>
                  <a:lumOff val="5000"/>
                </a:schemeClr>
              </a:solidFill>
            </a:endParaRPr>
          </a:p>
          <a:p>
            <a:pPr marL="809625" algn="l">
              <a:lnSpc>
                <a:spcPct val="120000"/>
              </a:lnSpc>
              <a:spcBef>
                <a:spcPts val="0"/>
              </a:spcBef>
              <a:buFont typeface="Wingdings" pitchFamily="2" charset="2"/>
              <a:buChar char="ü"/>
            </a:pPr>
            <a:r>
              <a:rPr lang="fr-FR" sz="2000" dirty="0">
                <a:solidFill>
                  <a:schemeClr val="tx1">
                    <a:lumMod val="95000"/>
                    <a:lumOff val="5000"/>
                  </a:schemeClr>
                </a:solidFill>
              </a:rPr>
              <a:t> Fournisseur algérien</a:t>
            </a:r>
          </a:p>
          <a:p>
            <a:pPr algn="l">
              <a:lnSpc>
                <a:spcPct val="120000"/>
              </a:lnSpc>
              <a:spcBef>
                <a:spcPts val="0"/>
              </a:spcBef>
            </a:pPr>
            <a:endParaRPr lang="fr-FR" sz="1600" dirty="0">
              <a:solidFill>
                <a:schemeClr val="tx1">
                  <a:lumMod val="95000"/>
                  <a:lumOff val="5000"/>
                </a:schemeClr>
              </a:solidFill>
            </a:endParaRPr>
          </a:p>
          <a:p>
            <a:pPr algn="l">
              <a:lnSpc>
                <a:spcPct val="120000"/>
              </a:lnSpc>
              <a:spcBef>
                <a:spcPts val="0"/>
              </a:spcBef>
            </a:pPr>
            <a:r>
              <a:rPr lang="fr-FR" sz="2000" dirty="0">
                <a:solidFill>
                  <a:schemeClr val="tx1">
                    <a:lumMod val="95000"/>
                    <a:lumOff val="5000"/>
                  </a:schemeClr>
                </a:solidFill>
              </a:rPr>
              <a:t>Si le fournisseur est une PP ou PM résidente en Algérie, le contrat est considéré comme étant conclu entre deux parties soumises entièrement au droit national, c’est-à-dire aux lois et règlements algériens.</a:t>
            </a:r>
          </a:p>
          <a:p>
            <a:pPr algn="l">
              <a:lnSpc>
                <a:spcPct val="120000"/>
              </a:lnSpc>
              <a:spcBef>
                <a:spcPts val="0"/>
              </a:spcBef>
            </a:pPr>
            <a:endParaRPr lang="fr-FR" sz="2000" dirty="0">
              <a:solidFill>
                <a:schemeClr val="tx1">
                  <a:lumMod val="95000"/>
                  <a:lumOff val="5000"/>
                </a:schemeClr>
              </a:solidFill>
            </a:endParaRPr>
          </a:p>
          <a:p>
            <a:pPr algn="l">
              <a:lnSpc>
                <a:spcPct val="120000"/>
              </a:lnSpc>
              <a:spcBef>
                <a:spcPts val="0"/>
              </a:spcBef>
            </a:pPr>
            <a:r>
              <a:rPr lang="fr-FR" sz="2000" dirty="0">
                <a:solidFill>
                  <a:schemeClr val="tx1">
                    <a:lumMod val="95000"/>
                    <a:lumOff val="5000"/>
                  </a:schemeClr>
                </a:solidFill>
              </a:rPr>
              <a:t>Une particularité des PM résidentes en Algérie, mais qui sont des filiales d’EMN. Elles prévoient généralement des clauses spécifiques en cas de litiges; litiges dont le règlement peut être porté à des instances internationales de règlement (CCI, tribunal arbitral, </a:t>
            </a:r>
            <a:r>
              <a:rPr lang="fr-FR" sz="2000" dirty="0" err="1">
                <a:solidFill>
                  <a:schemeClr val="tx1">
                    <a:lumMod val="95000"/>
                    <a:lumOff val="5000"/>
                  </a:schemeClr>
                </a:solidFill>
              </a:rPr>
              <a:t>etc</a:t>
            </a:r>
            <a:r>
              <a:rPr lang="fr-FR" sz="2000" dirty="0">
                <a:solidFill>
                  <a:schemeClr val="tx1">
                    <a:lumMod val="95000"/>
                    <a:lumOff val="5000"/>
                  </a:schemeClr>
                </a:solidFill>
              </a:rPr>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821546160"/>
              </p:ext>
            </p:extLst>
          </p:nvPr>
        </p:nvGraphicFramePr>
        <p:xfrm>
          <a:off x="395536" y="548680"/>
          <a:ext cx="7920880" cy="5741749"/>
        </p:xfrm>
        <a:graphic>
          <a:graphicData uri="http://schemas.openxmlformats.org/drawingml/2006/table">
            <a:tbl>
              <a:tblPr firstRow="1" bandRow="1">
                <a:tableStyleId>{5C22544A-7EE6-4342-B048-85BDC9FD1C3A}</a:tableStyleId>
              </a:tblPr>
              <a:tblGrid>
                <a:gridCol w="3802598">
                  <a:extLst>
                    <a:ext uri="{9D8B030D-6E8A-4147-A177-3AD203B41FA5}">
                      <a16:colId xmlns:a16="http://schemas.microsoft.com/office/drawing/2014/main" val="20000"/>
                    </a:ext>
                  </a:extLst>
                </a:gridCol>
                <a:gridCol w="4118282">
                  <a:extLst>
                    <a:ext uri="{9D8B030D-6E8A-4147-A177-3AD203B41FA5}">
                      <a16:colId xmlns:a16="http://schemas.microsoft.com/office/drawing/2014/main" val="20001"/>
                    </a:ext>
                  </a:extLst>
                </a:gridCol>
              </a:tblGrid>
              <a:tr h="1614910">
                <a:tc gridSpan="2">
                  <a:txBody>
                    <a:bodyPr/>
                    <a:lstStyle/>
                    <a:p>
                      <a:pPr marL="457200" algn="ctr">
                        <a:lnSpc>
                          <a:spcPct val="115000"/>
                        </a:lnSpc>
                        <a:spcAft>
                          <a:spcPts val="0"/>
                        </a:spcAft>
                      </a:pPr>
                      <a:endParaRPr lang="fr-FR" sz="2000" b="1" u="sng" dirty="0">
                        <a:latin typeface="Times New Roman" pitchFamily="18" charset="0"/>
                        <a:ea typeface="Calibri"/>
                        <a:cs typeface="Times New Roman" pitchFamily="18" charset="0"/>
                      </a:endParaRPr>
                    </a:p>
                    <a:p>
                      <a:pPr marL="457200" algn="ctr">
                        <a:lnSpc>
                          <a:spcPct val="115000"/>
                        </a:lnSpc>
                        <a:spcAft>
                          <a:spcPts val="0"/>
                        </a:spcAft>
                      </a:pPr>
                      <a:r>
                        <a:rPr lang="fr-FR" sz="2800" b="1" u="sng" dirty="0">
                          <a:latin typeface="Times New Roman" pitchFamily="18" charset="0"/>
                          <a:ea typeface="Calibri"/>
                          <a:cs typeface="Times New Roman" pitchFamily="18" charset="0"/>
                        </a:rPr>
                        <a:t>Contrats</a:t>
                      </a:r>
                      <a:r>
                        <a:rPr lang="fr-FR" sz="2800" b="1" u="sng" baseline="0" dirty="0">
                          <a:latin typeface="Times New Roman" pitchFamily="18" charset="0"/>
                          <a:ea typeface="Calibri"/>
                          <a:cs typeface="Times New Roman" pitchFamily="18" charset="0"/>
                        </a:rPr>
                        <a:t> de travaux ou de prestations de services</a:t>
                      </a:r>
                      <a:endParaRPr lang="fr-FR" sz="2800" b="1" u="sng" dirty="0">
                        <a:latin typeface="Times New Roman" pitchFamily="18" charset="0"/>
                        <a:ea typeface="Calibri"/>
                        <a:cs typeface="Times New Roman" pitchFamily="18" charset="0"/>
                      </a:endParaRPr>
                    </a:p>
                    <a:p>
                      <a:pPr marL="457200" algn="ctr">
                        <a:lnSpc>
                          <a:spcPct val="115000"/>
                        </a:lnSpc>
                        <a:spcAft>
                          <a:spcPts val="0"/>
                        </a:spcAft>
                      </a:pPr>
                      <a:endParaRPr lang="fr-FR" sz="2800" dirty="0">
                        <a:latin typeface="Times New Roman" pitchFamily="18" charset="0"/>
                        <a:ea typeface="Calibri"/>
                        <a:cs typeface="Times New Roman" pitchFamily="18" charset="0"/>
                      </a:endParaRPr>
                    </a:p>
                  </a:txBody>
                  <a:tcPr marL="68580" marR="68580" marT="0" marB="0"/>
                </a:tc>
                <a:tc hMerge="1">
                  <a:txBody>
                    <a:bodyPr/>
                    <a:lstStyle/>
                    <a:p>
                      <a:endParaRPr lang="fr-FR"/>
                    </a:p>
                  </a:txBody>
                  <a:tcPr/>
                </a:tc>
                <a:extLst>
                  <a:ext uri="{0D108BD9-81ED-4DB2-BD59-A6C34878D82A}">
                    <a16:rowId xmlns:a16="http://schemas.microsoft.com/office/drawing/2014/main" val="10000"/>
                  </a:ext>
                </a:extLst>
              </a:tr>
              <a:tr h="3958415">
                <a:tc>
                  <a:txBody>
                    <a:bodyPr/>
                    <a:lstStyle/>
                    <a:p>
                      <a:pPr marL="457200" algn="ctr">
                        <a:lnSpc>
                          <a:spcPct val="115000"/>
                        </a:lnSpc>
                        <a:spcAft>
                          <a:spcPts val="0"/>
                        </a:spcAft>
                      </a:pPr>
                      <a:r>
                        <a:rPr lang="fr-FR" sz="2400" b="1" dirty="0">
                          <a:solidFill>
                            <a:srgbClr val="FF0000"/>
                          </a:solidFill>
                          <a:latin typeface="Times New Roman" pitchFamily="18" charset="0"/>
                          <a:ea typeface="Calibri"/>
                          <a:cs typeface="Times New Roman" pitchFamily="18" charset="0"/>
                        </a:rPr>
                        <a:t>Existence d’ES</a:t>
                      </a:r>
                    </a:p>
                    <a:p>
                      <a:pPr marL="457200" algn="ctr">
                        <a:lnSpc>
                          <a:spcPct val="115000"/>
                        </a:lnSpc>
                        <a:spcAft>
                          <a:spcPts val="0"/>
                        </a:spcAft>
                      </a:pPr>
                      <a:endParaRPr lang="fr-FR" sz="2400" b="1"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pPr>
                      <a:r>
                        <a:rPr lang="fr-FR" sz="2400" dirty="0">
                          <a:latin typeface="Times New Roman" pitchFamily="18" charset="0"/>
                          <a:ea typeface="Calibri"/>
                          <a:cs typeface="Times New Roman" pitchFamily="18" charset="0"/>
                        </a:rPr>
                        <a:t>imposition en Algérie selon le droit commun (IBS ou IRG</a:t>
                      </a:r>
                      <a:r>
                        <a:rPr lang="fr-FR" sz="2400" baseline="0" dirty="0">
                          <a:latin typeface="Times New Roman" pitchFamily="18" charset="0"/>
                          <a:ea typeface="Calibri"/>
                          <a:cs typeface="Times New Roman" pitchFamily="18" charset="0"/>
                        </a:rPr>
                        <a:t> et TVA)</a:t>
                      </a:r>
                      <a:r>
                        <a:rPr lang="fr-FR" sz="2400" dirty="0">
                          <a:latin typeface="Times New Roman" pitchFamily="18" charset="0"/>
                          <a:ea typeface="Calibri"/>
                          <a:cs typeface="Times New Roman" pitchFamily="18" charset="0"/>
                        </a:rPr>
                        <a:t>.</a:t>
                      </a:r>
                    </a:p>
                    <a:p>
                      <a:pPr marL="342900" lvl="0" indent="-342900" algn="ctr">
                        <a:lnSpc>
                          <a:spcPct val="115000"/>
                        </a:lnSpc>
                        <a:spcAft>
                          <a:spcPts val="0"/>
                        </a:spcAft>
                        <a:buFont typeface="Times New Roman"/>
                        <a:buNone/>
                      </a:pPr>
                      <a:endParaRPr lang="fr-FR" sz="180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pPr>
                      <a:r>
                        <a:rPr lang="fr-FR" sz="2400" dirty="0">
                          <a:latin typeface="Times New Roman" pitchFamily="18" charset="0"/>
                          <a:ea typeface="Calibri"/>
                          <a:cs typeface="Times New Roman" pitchFamily="18" charset="0"/>
                        </a:rPr>
                        <a:t>Les</a:t>
                      </a:r>
                      <a:r>
                        <a:rPr lang="fr-FR" sz="2400" baseline="0" dirty="0">
                          <a:latin typeface="Times New Roman" pitchFamily="18" charset="0"/>
                          <a:ea typeface="Calibri"/>
                          <a:cs typeface="Times New Roman" pitchFamily="18" charset="0"/>
                        </a:rPr>
                        <a:t> bénéfices imposables en Algérie sont ceux qui sont imputables à l’ES</a:t>
                      </a:r>
                      <a:endParaRPr lang="fr-FR" sz="2400" dirty="0">
                        <a:latin typeface="Times New Roman" pitchFamily="18" charset="0"/>
                        <a:ea typeface="Calibri"/>
                        <a:cs typeface="Times New Roman" pitchFamily="18" charset="0"/>
                      </a:endParaRPr>
                    </a:p>
                  </a:txBody>
                  <a:tcPr marL="68580" marR="68580" marT="0" marB="0"/>
                </a:tc>
                <a:tc>
                  <a:txBody>
                    <a:bodyPr/>
                    <a:lstStyle/>
                    <a:p>
                      <a:pPr marL="342900" lvl="0" indent="-342900" algn="ctr" rtl="0">
                        <a:lnSpc>
                          <a:spcPct val="115000"/>
                        </a:lnSpc>
                        <a:spcAft>
                          <a:spcPts val="0"/>
                        </a:spcAft>
                        <a:buFont typeface="Times New Roman"/>
                        <a:buNone/>
                      </a:pPr>
                      <a:r>
                        <a:rPr lang="fr-FR" sz="2400" b="1" dirty="0">
                          <a:solidFill>
                            <a:srgbClr val="FF0000"/>
                          </a:solidFill>
                          <a:latin typeface="Times New Roman" pitchFamily="18" charset="0"/>
                          <a:ea typeface="Calibri"/>
                          <a:cs typeface="Times New Roman" pitchFamily="18" charset="0"/>
                        </a:rPr>
                        <a:t>Absence d’ES</a:t>
                      </a:r>
                    </a:p>
                    <a:p>
                      <a:pPr marL="342900" lvl="0" indent="-342900" algn="ctr" rtl="0">
                        <a:lnSpc>
                          <a:spcPct val="115000"/>
                        </a:lnSpc>
                        <a:spcAft>
                          <a:spcPts val="0"/>
                        </a:spcAft>
                        <a:buFont typeface="Times New Roman"/>
                        <a:buNone/>
                      </a:pPr>
                      <a:endParaRPr lang="fr-FR" sz="2400" b="1"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tabLst>
                          <a:tab pos="147320" algn="l"/>
                        </a:tabLst>
                      </a:pPr>
                      <a:r>
                        <a:rPr lang="fr-FR" sz="2400" dirty="0">
                          <a:latin typeface="Times New Roman" pitchFamily="18" charset="0"/>
                          <a:ea typeface="Calibri"/>
                          <a:cs typeface="Times New Roman" pitchFamily="18" charset="0"/>
                        </a:rPr>
                        <a:t>imposition à  l’étranger (pays de résidence).</a:t>
                      </a:r>
                    </a:p>
                    <a:p>
                      <a:pPr marL="342900" lvl="0" indent="-342900" algn="ctr">
                        <a:lnSpc>
                          <a:spcPct val="115000"/>
                        </a:lnSpc>
                        <a:spcAft>
                          <a:spcPts val="0"/>
                        </a:spcAft>
                        <a:buFont typeface="Times New Roman"/>
                        <a:buNone/>
                        <a:tabLst>
                          <a:tab pos="147320" algn="l"/>
                        </a:tabLst>
                      </a:pPr>
                      <a:endParaRPr lang="fr-FR" sz="240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tabLst>
                          <a:tab pos="147320" algn="l"/>
                        </a:tabLst>
                      </a:pPr>
                      <a:r>
                        <a:rPr lang="fr-FR" sz="2400" dirty="0">
                          <a:latin typeface="Times New Roman" pitchFamily="18" charset="0"/>
                          <a:ea typeface="Calibri"/>
                          <a:cs typeface="Times New Roman" pitchFamily="18" charset="0"/>
                        </a:rPr>
                        <a:t>Pas de retenue à  la  source,</a:t>
                      </a:r>
                    </a:p>
                    <a:p>
                      <a:pPr marL="342900" lvl="0" indent="-342900" algn="ctr">
                        <a:lnSpc>
                          <a:spcPct val="115000"/>
                        </a:lnSpc>
                        <a:spcAft>
                          <a:spcPts val="0"/>
                        </a:spcAft>
                        <a:buFont typeface="Times New Roman"/>
                        <a:buChar char="-"/>
                        <a:tabLst>
                          <a:tab pos="147320" algn="l"/>
                        </a:tabLst>
                      </a:pPr>
                      <a:endParaRPr lang="fr-FR" sz="240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tabLst>
                          <a:tab pos="147320" algn="l"/>
                        </a:tabLst>
                      </a:pPr>
                      <a:r>
                        <a:rPr lang="fr-FR" sz="2400" dirty="0">
                          <a:latin typeface="Times New Roman" pitchFamily="18" charset="0"/>
                          <a:ea typeface="Calibri"/>
                          <a:cs typeface="Times New Roman" pitchFamily="18" charset="0"/>
                        </a:rPr>
                        <a:t>imposition à la  TVA (auto liquidation)</a:t>
                      </a: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088542573"/>
              </p:ext>
            </p:extLst>
          </p:nvPr>
        </p:nvGraphicFramePr>
        <p:xfrm>
          <a:off x="395536" y="548680"/>
          <a:ext cx="7920880" cy="5793020"/>
        </p:xfrm>
        <a:graphic>
          <a:graphicData uri="http://schemas.openxmlformats.org/drawingml/2006/table">
            <a:tbl>
              <a:tblPr firstRow="1" bandRow="1">
                <a:tableStyleId>{5C22544A-7EE6-4342-B048-85BDC9FD1C3A}</a:tableStyleId>
              </a:tblPr>
              <a:tblGrid>
                <a:gridCol w="3802598">
                  <a:extLst>
                    <a:ext uri="{9D8B030D-6E8A-4147-A177-3AD203B41FA5}">
                      <a16:colId xmlns:a16="http://schemas.microsoft.com/office/drawing/2014/main" val="20000"/>
                    </a:ext>
                  </a:extLst>
                </a:gridCol>
                <a:gridCol w="4118282">
                  <a:extLst>
                    <a:ext uri="{9D8B030D-6E8A-4147-A177-3AD203B41FA5}">
                      <a16:colId xmlns:a16="http://schemas.microsoft.com/office/drawing/2014/main" val="20001"/>
                    </a:ext>
                  </a:extLst>
                </a:gridCol>
              </a:tblGrid>
              <a:tr h="1614910">
                <a:tc gridSpan="2">
                  <a:txBody>
                    <a:bodyPr/>
                    <a:lstStyle/>
                    <a:p>
                      <a:pPr marL="457200" algn="ctr">
                        <a:lnSpc>
                          <a:spcPct val="115000"/>
                        </a:lnSpc>
                        <a:spcAft>
                          <a:spcPts val="0"/>
                        </a:spcAft>
                      </a:pPr>
                      <a:endParaRPr lang="fr-FR" sz="2000" b="1" u="sng" dirty="0">
                        <a:latin typeface="Times New Roman" pitchFamily="18" charset="0"/>
                        <a:ea typeface="Calibri"/>
                        <a:cs typeface="Times New Roman" pitchFamily="18" charset="0"/>
                      </a:endParaRPr>
                    </a:p>
                    <a:p>
                      <a:pPr marL="457200" algn="ctr">
                        <a:lnSpc>
                          <a:spcPct val="115000"/>
                        </a:lnSpc>
                        <a:spcAft>
                          <a:spcPts val="0"/>
                        </a:spcAft>
                      </a:pPr>
                      <a:r>
                        <a:rPr lang="fr-FR" sz="2800" b="1" u="sng" dirty="0">
                          <a:latin typeface="Times New Roman" pitchFamily="18" charset="0"/>
                          <a:ea typeface="Calibri"/>
                          <a:cs typeface="Times New Roman" pitchFamily="18" charset="0"/>
                        </a:rPr>
                        <a:t>Redevances</a:t>
                      </a:r>
                    </a:p>
                    <a:p>
                      <a:pPr marL="457200" algn="ctr">
                        <a:lnSpc>
                          <a:spcPct val="115000"/>
                        </a:lnSpc>
                        <a:spcAft>
                          <a:spcPts val="0"/>
                        </a:spcAft>
                      </a:pPr>
                      <a:endParaRPr lang="fr-FR" sz="2000" dirty="0">
                        <a:latin typeface="Times New Roman" pitchFamily="18" charset="0"/>
                        <a:ea typeface="Calibri"/>
                        <a:cs typeface="Times New Roman" pitchFamily="18" charset="0"/>
                      </a:endParaRPr>
                    </a:p>
                  </a:txBody>
                  <a:tcPr marL="68580" marR="68580" marT="0" marB="0"/>
                </a:tc>
                <a:tc hMerge="1">
                  <a:txBody>
                    <a:bodyPr/>
                    <a:lstStyle/>
                    <a:p>
                      <a:endParaRPr lang="fr-FR"/>
                    </a:p>
                  </a:txBody>
                  <a:tcPr/>
                </a:tc>
                <a:extLst>
                  <a:ext uri="{0D108BD9-81ED-4DB2-BD59-A6C34878D82A}">
                    <a16:rowId xmlns:a16="http://schemas.microsoft.com/office/drawing/2014/main" val="10000"/>
                  </a:ext>
                </a:extLst>
              </a:tr>
              <a:tr h="3958415">
                <a:tc>
                  <a:txBody>
                    <a:bodyPr/>
                    <a:lstStyle/>
                    <a:p>
                      <a:pPr marL="457200" algn="ctr">
                        <a:lnSpc>
                          <a:spcPct val="115000"/>
                        </a:lnSpc>
                        <a:spcAft>
                          <a:spcPts val="0"/>
                        </a:spcAft>
                      </a:pPr>
                      <a:r>
                        <a:rPr lang="fr-FR" sz="2000" b="1" dirty="0">
                          <a:solidFill>
                            <a:srgbClr val="FF0000"/>
                          </a:solidFill>
                          <a:latin typeface="Times New Roman" pitchFamily="18" charset="0"/>
                          <a:ea typeface="Calibri"/>
                          <a:cs typeface="Times New Roman" pitchFamily="18" charset="0"/>
                        </a:rPr>
                        <a:t>Absence</a:t>
                      </a:r>
                      <a:r>
                        <a:rPr lang="fr-FR" sz="2000" b="1" baseline="0" dirty="0">
                          <a:solidFill>
                            <a:srgbClr val="FF0000"/>
                          </a:solidFill>
                          <a:latin typeface="Times New Roman" pitchFamily="18" charset="0"/>
                          <a:ea typeface="Calibri"/>
                          <a:cs typeface="Times New Roman" pitchFamily="18" charset="0"/>
                        </a:rPr>
                        <a:t> de CFI</a:t>
                      </a:r>
                      <a:endParaRPr lang="fr-FR" sz="2000" b="1" dirty="0">
                        <a:solidFill>
                          <a:srgbClr val="FF0000"/>
                        </a:solidFill>
                        <a:latin typeface="Times New Roman" pitchFamily="18" charset="0"/>
                        <a:ea typeface="Calibri"/>
                        <a:cs typeface="Times New Roman" pitchFamily="18" charset="0"/>
                      </a:endParaRPr>
                    </a:p>
                    <a:p>
                      <a:pPr marL="457200" algn="ctr">
                        <a:lnSpc>
                          <a:spcPct val="115000"/>
                        </a:lnSpc>
                        <a:spcAft>
                          <a:spcPts val="0"/>
                        </a:spcAft>
                      </a:pPr>
                      <a:endParaRPr lang="fr-FR" sz="2000" b="1"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pPr>
                      <a:r>
                        <a:rPr lang="fr-FR" sz="2000" dirty="0">
                          <a:latin typeface="Times New Roman" pitchFamily="18" charset="0"/>
                          <a:ea typeface="Calibri"/>
                          <a:cs typeface="Times New Roman" pitchFamily="18" charset="0"/>
                        </a:rPr>
                        <a:t>Application d’une retenue à la</a:t>
                      </a:r>
                      <a:r>
                        <a:rPr lang="fr-FR" sz="2000" baseline="0" dirty="0">
                          <a:latin typeface="Times New Roman" pitchFamily="18" charset="0"/>
                          <a:ea typeface="Calibri"/>
                          <a:cs typeface="Times New Roman" pitchFamily="18" charset="0"/>
                        </a:rPr>
                        <a:t> source de 24 ou 30 % selon le cas;</a:t>
                      </a:r>
                    </a:p>
                    <a:p>
                      <a:pPr marL="342900" lvl="0" indent="-342900" algn="ctr">
                        <a:lnSpc>
                          <a:spcPct val="115000"/>
                        </a:lnSpc>
                        <a:spcAft>
                          <a:spcPts val="0"/>
                        </a:spcAft>
                        <a:buFont typeface="Times New Roman"/>
                        <a:buChar char="-"/>
                      </a:pPr>
                      <a:endParaRPr lang="fr-FR" sz="2000" baseline="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pPr>
                      <a:r>
                        <a:rPr lang="fr-FR" sz="2000" baseline="0" dirty="0">
                          <a:latin typeface="Times New Roman" pitchFamily="18" charset="0"/>
                          <a:ea typeface="Calibri"/>
                          <a:cs typeface="Times New Roman" pitchFamily="18" charset="0"/>
                        </a:rPr>
                        <a:t>Retenue libératoire d’impôts</a:t>
                      </a:r>
                    </a:p>
                    <a:p>
                      <a:pPr marL="342900" lvl="0" indent="-342900" algn="ctr">
                        <a:lnSpc>
                          <a:spcPct val="115000"/>
                        </a:lnSpc>
                        <a:spcAft>
                          <a:spcPts val="0"/>
                        </a:spcAft>
                        <a:buFont typeface="Times New Roman"/>
                        <a:buChar char="-"/>
                      </a:pPr>
                      <a:endParaRPr lang="fr-FR" sz="2000" baseline="0" dirty="0">
                        <a:latin typeface="Times New Roman" pitchFamily="18" charset="0"/>
                        <a:ea typeface="Calibri"/>
                        <a:cs typeface="Times New Roman" pitchFamily="18" charset="0"/>
                      </a:endParaRPr>
                    </a:p>
                    <a:p>
                      <a:pPr marL="342900" marR="0" lvl="0" indent="-342900" algn="ctr" defTabSz="914400" rtl="0" eaLnBrk="1" fontAlgn="auto" latinLnBrk="0" hangingPunct="1">
                        <a:lnSpc>
                          <a:spcPct val="115000"/>
                        </a:lnSpc>
                        <a:spcBef>
                          <a:spcPts val="0"/>
                        </a:spcBef>
                        <a:spcAft>
                          <a:spcPts val="0"/>
                        </a:spcAft>
                        <a:buClrTx/>
                        <a:buSzTx/>
                        <a:buFont typeface="Times New Roman"/>
                        <a:buChar char="-"/>
                        <a:tabLst/>
                        <a:defRPr/>
                      </a:pPr>
                      <a:r>
                        <a:rPr lang="fr-FR" sz="2000" dirty="0">
                          <a:latin typeface="Times New Roman" pitchFamily="18" charset="0"/>
                          <a:ea typeface="Calibri"/>
                          <a:cs typeface="Times New Roman" pitchFamily="18" charset="0"/>
                        </a:rPr>
                        <a:t>imposition à la  TVA (en</a:t>
                      </a:r>
                      <a:r>
                        <a:rPr lang="fr-FR" sz="2000" baseline="0" dirty="0">
                          <a:latin typeface="Times New Roman" pitchFamily="18" charset="0"/>
                          <a:ea typeface="Calibri"/>
                          <a:cs typeface="Times New Roman" pitchFamily="18" charset="0"/>
                        </a:rPr>
                        <a:t> cas de bénéfice d’un taux réduit (abattement de 30 ou de 60 %)</a:t>
                      </a:r>
                      <a:endParaRPr lang="fr-FR" sz="200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pPr>
                      <a:endParaRPr lang="fr-FR" sz="2000" dirty="0">
                        <a:latin typeface="Times New Roman" pitchFamily="18" charset="0"/>
                        <a:ea typeface="Calibri"/>
                        <a:cs typeface="Times New Roman" pitchFamily="18" charset="0"/>
                      </a:endParaRPr>
                    </a:p>
                  </a:txBody>
                  <a:tcPr marL="68580" marR="68580" marT="0" marB="0"/>
                </a:tc>
                <a:tc>
                  <a:txBody>
                    <a:bodyPr/>
                    <a:lstStyle/>
                    <a:p>
                      <a:pPr marL="342900" lvl="0" indent="-342900" algn="ctr" rtl="0">
                        <a:lnSpc>
                          <a:spcPct val="115000"/>
                        </a:lnSpc>
                        <a:spcAft>
                          <a:spcPts val="0"/>
                        </a:spcAft>
                        <a:buFont typeface="Times New Roman"/>
                        <a:buNone/>
                      </a:pPr>
                      <a:r>
                        <a:rPr lang="fr-FR" sz="2000" b="1" dirty="0">
                          <a:solidFill>
                            <a:srgbClr val="FF0000"/>
                          </a:solidFill>
                          <a:latin typeface="Times New Roman" pitchFamily="18" charset="0"/>
                          <a:ea typeface="Calibri"/>
                          <a:cs typeface="Times New Roman" pitchFamily="18" charset="0"/>
                        </a:rPr>
                        <a:t>Existence</a:t>
                      </a:r>
                      <a:r>
                        <a:rPr lang="fr-FR" sz="2000" b="1" baseline="0" dirty="0">
                          <a:solidFill>
                            <a:srgbClr val="FF0000"/>
                          </a:solidFill>
                          <a:latin typeface="Times New Roman" pitchFamily="18" charset="0"/>
                          <a:ea typeface="Calibri"/>
                          <a:cs typeface="Times New Roman" pitchFamily="18" charset="0"/>
                        </a:rPr>
                        <a:t> de CFI</a:t>
                      </a:r>
                      <a:endParaRPr lang="fr-FR" sz="2000" b="1" dirty="0">
                        <a:solidFill>
                          <a:srgbClr val="FF0000"/>
                        </a:solidFill>
                        <a:latin typeface="Times New Roman" pitchFamily="18" charset="0"/>
                        <a:ea typeface="Calibri"/>
                        <a:cs typeface="Times New Roman" pitchFamily="18" charset="0"/>
                      </a:endParaRPr>
                    </a:p>
                    <a:p>
                      <a:pPr marL="342900" lvl="0" indent="-342900" algn="ctr" rtl="0">
                        <a:lnSpc>
                          <a:spcPct val="115000"/>
                        </a:lnSpc>
                        <a:spcAft>
                          <a:spcPts val="0"/>
                        </a:spcAft>
                        <a:buFont typeface="Times New Roman"/>
                        <a:buNone/>
                      </a:pPr>
                      <a:endParaRPr lang="fr-FR" sz="2000" b="1"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tabLst>
                          <a:tab pos="147320" algn="l"/>
                        </a:tabLst>
                      </a:pPr>
                      <a:r>
                        <a:rPr lang="fr-FR" sz="2000" dirty="0">
                          <a:latin typeface="Times New Roman" pitchFamily="18" charset="0"/>
                          <a:ea typeface="Calibri"/>
                          <a:cs typeface="Times New Roman" pitchFamily="18" charset="0"/>
                        </a:rPr>
                        <a:t>Application d’une retenue à la source selon le taux conventionnel</a:t>
                      </a:r>
                    </a:p>
                    <a:p>
                      <a:pPr marL="342900" lvl="0" indent="-342900" algn="ctr">
                        <a:lnSpc>
                          <a:spcPct val="115000"/>
                        </a:lnSpc>
                        <a:spcAft>
                          <a:spcPts val="0"/>
                        </a:spcAft>
                        <a:buFont typeface="Times New Roman"/>
                        <a:buChar char="-"/>
                        <a:tabLst>
                          <a:tab pos="147320" algn="l"/>
                        </a:tabLst>
                      </a:pPr>
                      <a:endParaRPr lang="fr-FR" sz="2000" dirty="0">
                        <a:latin typeface="Times New Roman" pitchFamily="18" charset="0"/>
                        <a:ea typeface="Calibri"/>
                        <a:cs typeface="Times New Roman" pitchFamily="18" charset="0"/>
                      </a:endParaRPr>
                    </a:p>
                    <a:p>
                      <a:pPr marL="342900" lvl="0" indent="-342900" algn="ctr">
                        <a:lnSpc>
                          <a:spcPct val="115000"/>
                        </a:lnSpc>
                        <a:spcAft>
                          <a:spcPts val="0"/>
                        </a:spcAft>
                        <a:buFont typeface="Times New Roman"/>
                        <a:buChar char="-"/>
                        <a:tabLst>
                          <a:tab pos="147320" algn="l"/>
                        </a:tabLst>
                      </a:pPr>
                      <a:r>
                        <a:rPr lang="fr-FR" sz="2000" dirty="0">
                          <a:latin typeface="Times New Roman" pitchFamily="18" charset="0"/>
                          <a:ea typeface="Calibri"/>
                          <a:cs typeface="Times New Roman" pitchFamily="18" charset="0"/>
                        </a:rPr>
                        <a:t>imposition à la  TVA (du fait de l’application d’un taux réduit)</a:t>
                      </a: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719138" indent="-719138" algn="l"/>
            <a:r>
              <a:rPr lang="fr-FR" sz="4200" dirty="0">
                <a:solidFill>
                  <a:schemeClr val="tx1">
                    <a:lumMod val="95000"/>
                    <a:lumOff val="5000"/>
                  </a:schemeClr>
                </a:solidFill>
              </a:rPr>
              <a:t> </a:t>
            </a:r>
            <a:r>
              <a:rPr lang="fr-FR" sz="4200" b="1" dirty="0">
                <a:solidFill>
                  <a:schemeClr val="tx1">
                    <a:lumMod val="95000"/>
                    <a:lumOff val="5000"/>
                  </a:schemeClr>
                </a:solidFill>
              </a:rPr>
              <a:t>C- Impact du droit conventionnel en matière d’imposition des entreprises étrangères en Algérie et modalités pratiques de bénéfice des dispositions conventionnelles.</a:t>
            </a:r>
          </a:p>
          <a:p>
            <a:pPr marL="719138" indent="-719138" algn="l">
              <a:buFont typeface="Wingdings" pitchFamily="2" charset="2"/>
              <a:buChar char="Ø"/>
            </a:pPr>
            <a:r>
              <a:rPr lang="fr-FR" sz="4200" b="1" dirty="0">
                <a:solidFill>
                  <a:schemeClr val="tx1">
                    <a:lumMod val="95000"/>
                    <a:lumOff val="5000"/>
                  </a:schemeClr>
                </a:solidFill>
              </a:rPr>
              <a:t>modalités pratiques de bénéfice des dispositions conventionnelles :</a:t>
            </a:r>
          </a:p>
          <a:p>
            <a:pPr marL="719138" indent="-719138" algn="l"/>
            <a:endParaRPr lang="fr-FR" sz="2900" b="1" dirty="0">
              <a:solidFill>
                <a:schemeClr val="tx1">
                  <a:lumMod val="95000"/>
                  <a:lumOff val="5000"/>
                </a:schemeClr>
              </a:solidFill>
            </a:endParaRPr>
          </a:p>
          <a:p>
            <a:pPr algn="l"/>
            <a:r>
              <a:rPr lang="fr-FR" sz="4200" dirty="0">
                <a:solidFill>
                  <a:schemeClr val="tx1">
                    <a:lumMod val="95000"/>
                    <a:lumOff val="5000"/>
                  </a:schemeClr>
                </a:solidFill>
              </a:rPr>
              <a:t>Pour bénéficier des dispositions conventionnelles, les entreprises étrangères intervenant en Algérie dans un cadre contractuel doivent fournir une attestation de résidence fiscale suivant l’imprimé C30, disponible sur le site web de la DGI.</a:t>
            </a:r>
          </a:p>
          <a:p>
            <a:pPr algn="l"/>
            <a:endParaRPr lang="fr-FR" sz="2900" dirty="0">
              <a:solidFill>
                <a:schemeClr val="tx1">
                  <a:lumMod val="95000"/>
                  <a:lumOff val="5000"/>
                </a:schemeClr>
              </a:solidFill>
            </a:endParaRPr>
          </a:p>
          <a:p>
            <a:pPr algn="l"/>
            <a:r>
              <a:rPr lang="fr-FR" sz="4200" dirty="0">
                <a:solidFill>
                  <a:schemeClr val="tx1">
                    <a:lumMod val="95000"/>
                    <a:lumOff val="5000"/>
                  </a:schemeClr>
                </a:solidFill>
              </a:rPr>
              <a:t>Cet imprimé, renseigné par l’entreprise et visé par l’administration fiscale du pays de sa résidence, est à déposer lors du dépôt des demandes d’attestations de transfert de fonds.</a:t>
            </a:r>
          </a:p>
          <a:p>
            <a:pPr algn="l"/>
            <a:endParaRPr lang="fr-FR" sz="2900" dirty="0">
              <a:solidFill>
                <a:schemeClr val="tx1">
                  <a:lumMod val="95000"/>
                  <a:lumOff val="5000"/>
                </a:schemeClr>
              </a:solidFill>
            </a:endParaRPr>
          </a:p>
          <a:p>
            <a:pPr algn="l"/>
            <a:r>
              <a:rPr lang="fr-FR" sz="4200" b="1" u="sng" dirty="0">
                <a:solidFill>
                  <a:schemeClr val="tx1">
                    <a:lumMod val="95000"/>
                    <a:lumOff val="5000"/>
                  </a:schemeClr>
                </a:solidFill>
              </a:rPr>
              <a:t>Remarque:</a:t>
            </a:r>
            <a:r>
              <a:rPr lang="fr-FR" sz="4200" dirty="0">
                <a:solidFill>
                  <a:schemeClr val="tx1">
                    <a:lumMod val="95000"/>
                    <a:lumOff val="5000"/>
                  </a:schemeClr>
                </a:solidFill>
              </a:rPr>
              <a:t> la présentation de cet imprimé ou une attestation de résidence fiscale délivrée par l’administration fiscale du pays de résidence est une condition </a:t>
            </a:r>
            <a:r>
              <a:rPr lang="fr-FR" sz="4200" i="1" dirty="0">
                <a:solidFill>
                  <a:schemeClr val="tx1">
                    <a:lumMod val="95000"/>
                    <a:lumOff val="5000"/>
                  </a:schemeClr>
                </a:solidFill>
              </a:rPr>
              <a:t>sine qua none </a:t>
            </a:r>
            <a:r>
              <a:rPr lang="fr-FR" sz="4200" dirty="0">
                <a:solidFill>
                  <a:schemeClr val="tx1">
                    <a:lumMod val="95000"/>
                    <a:lumOff val="5000"/>
                  </a:schemeClr>
                </a:solidFill>
              </a:rPr>
              <a:t>pour le bénéfice des dispositions conventionnelles.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lnSpcReduction="10000"/>
          </a:bodyPr>
          <a:lstStyle/>
          <a:p>
            <a:pPr marL="630238" indent="-630238" algn="l"/>
            <a:r>
              <a:rPr lang="fr-FR" sz="4200" b="1" dirty="0">
                <a:solidFill>
                  <a:schemeClr val="tx1">
                    <a:lumMod val="95000"/>
                    <a:lumOff val="5000"/>
                  </a:schemeClr>
                </a:solidFill>
              </a:rPr>
              <a:t>D- Cas spécifique d’imposition des salariés des entreprises étrangères et des bénéfices réputés distribués</a:t>
            </a:r>
            <a:r>
              <a:rPr lang="fr-FR" sz="3300" b="1" dirty="0">
                <a:solidFill>
                  <a:schemeClr val="tx1">
                    <a:lumMod val="95000"/>
                    <a:lumOff val="5000"/>
                  </a:schemeClr>
                </a:solidFill>
              </a:rPr>
              <a:t>.</a:t>
            </a:r>
          </a:p>
          <a:p>
            <a:pPr marL="630238" indent="-630238" algn="l"/>
            <a:endParaRPr lang="fr-FR" sz="3300" dirty="0">
              <a:solidFill>
                <a:schemeClr val="tx1">
                  <a:lumMod val="95000"/>
                  <a:lumOff val="5000"/>
                </a:schemeClr>
              </a:solidFill>
            </a:endParaRPr>
          </a:p>
          <a:p>
            <a:pPr marL="630238" indent="-630238" algn="l">
              <a:buFont typeface="Wingdings" pitchFamily="2" charset="2"/>
              <a:buChar char="Ø"/>
            </a:pPr>
            <a:r>
              <a:rPr lang="fr-FR" sz="3300" dirty="0">
                <a:solidFill>
                  <a:schemeClr val="tx1">
                    <a:lumMod val="95000"/>
                    <a:lumOff val="5000"/>
                  </a:schemeClr>
                </a:solidFill>
              </a:rPr>
              <a:t>L’imposition des salariés selon le droit interne:</a:t>
            </a:r>
          </a:p>
          <a:p>
            <a:pPr algn="l"/>
            <a:r>
              <a:rPr lang="fr-FR" sz="3300" dirty="0">
                <a:solidFill>
                  <a:schemeClr val="tx1">
                    <a:lumMod val="95000"/>
                    <a:lumOff val="5000"/>
                  </a:schemeClr>
                </a:solidFill>
              </a:rPr>
              <a:t>Les salariés d’entreprises étrangères intervenant en Algérie sont soumis à imposition à l’IRG selon le barème progressif prévu à l’article 104 au même titre que les salariés résidents.</a:t>
            </a: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62500" lnSpcReduction="20000"/>
          </a:bodyPr>
          <a:lstStyle/>
          <a:p>
            <a:pPr marL="630238" indent="-630238" algn="l"/>
            <a:r>
              <a:rPr lang="fr-FR" sz="4200" b="1" dirty="0">
                <a:solidFill>
                  <a:schemeClr val="tx1">
                    <a:lumMod val="95000"/>
                    <a:lumOff val="5000"/>
                  </a:schemeClr>
                </a:solidFill>
              </a:rPr>
              <a:t>D- Cas spécifique d’imposition des salariés des entreprises étrangères et des bénéfices réputés distribués</a:t>
            </a:r>
            <a:r>
              <a:rPr lang="fr-FR" sz="3300" b="1" dirty="0">
                <a:solidFill>
                  <a:schemeClr val="tx1">
                    <a:lumMod val="95000"/>
                    <a:lumOff val="5000"/>
                  </a:schemeClr>
                </a:solidFill>
              </a:rPr>
              <a:t>.</a:t>
            </a:r>
          </a:p>
          <a:p>
            <a:pPr marL="630238" indent="-630238" algn="l"/>
            <a:endParaRPr lang="fr-FR" sz="3300" dirty="0">
              <a:solidFill>
                <a:schemeClr val="tx1">
                  <a:lumMod val="95000"/>
                  <a:lumOff val="5000"/>
                </a:schemeClr>
              </a:solidFill>
            </a:endParaRPr>
          </a:p>
          <a:p>
            <a:pPr marL="630238" indent="-630238" algn="l">
              <a:buFont typeface="Wingdings" pitchFamily="2" charset="2"/>
              <a:buChar char="Ø"/>
            </a:pPr>
            <a:r>
              <a:rPr lang="fr-FR" sz="3300" dirty="0">
                <a:solidFill>
                  <a:schemeClr val="tx1">
                    <a:lumMod val="95000"/>
                    <a:lumOff val="5000"/>
                  </a:schemeClr>
                </a:solidFill>
              </a:rPr>
              <a:t>L’imposition des salariés selon le droit conventionnel:</a:t>
            </a:r>
          </a:p>
          <a:p>
            <a:pPr algn="l"/>
            <a:r>
              <a:rPr lang="fr-FR" sz="3300" dirty="0">
                <a:solidFill>
                  <a:schemeClr val="tx1">
                    <a:lumMod val="95000"/>
                    <a:lumOff val="5000"/>
                  </a:schemeClr>
                </a:solidFill>
              </a:rPr>
              <a:t>En application des dispositions conventionnelles, certaines conditions doivent se réunir pour qu’un salarié puisse être imposé en Algérie. L’imposition peut être opéré en cas de satisfaction de l’une des conditions suivantes:</a:t>
            </a:r>
          </a:p>
          <a:p>
            <a:pPr algn="l"/>
            <a:endParaRPr lang="fr-FR" sz="3300" dirty="0">
              <a:solidFill>
                <a:schemeClr val="tx1">
                  <a:lumMod val="95000"/>
                  <a:lumOff val="5000"/>
                </a:schemeClr>
              </a:solidFill>
            </a:endParaRPr>
          </a:p>
          <a:p>
            <a:pPr algn="l">
              <a:buFontTx/>
              <a:buChar char="-"/>
            </a:pPr>
            <a:r>
              <a:rPr lang="fr-FR" sz="3300" dirty="0">
                <a:solidFill>
                  <a:schemeClr val="tx1">
                    <a:lumMod val="95000"/>
                    <a:lumOff val="5000"/>
                  </a:schemeClr>
                </a:solidFill>
              </a:rPr>
              <a:t>le salarié séjourne en Algérie pendant une période dépassant 183 jours;</a:t>
            </a:r>
          </a:p>
          <a:p>
            <a:pPr algn="l">
              <a:buFontTx/>
              <a:buChar char="-"/>
            </a:pPr>
            <a:r>
              <a:rPr lang="fr-FR" sz="3300" dirty="0">
                <a:solidFill>
                  <a:schemeClr val="tx1">
                    <a:lumMod val="95000"/>
                    <a:lumOff val="5000"/>
                  </a:schemeClr>
                </a:solidFill>
              </a:rPr>
              <a:t>le salaire du salarié est supporté par l’ES;</a:t>
            </a:r>
          </a:p>
          <a:p>
            <a:pPr algn="l">
              <a:buFontTx/>
              <a:buChar char="-"/>
            </a:pPr>
            <a:r>
              <a:rPr lang="fr-FR" sz="3300" dirty="0">
                <a:solidFill>
                  <a:schemeClr val="tx1">
                    <a:lumMod val="95000"/>
                    <a:lumOff val="5000"/>
                  </a:schemeClr>
                </a:solidFill>
              </a:rPr>
              <a:t>le salaire est payé par ou pour le compte d’une personne résidente en Algérie.</a:t>
            </a:r>
          </a:p>
          <a:p>
            <a:pPr algn="l">
              <a:buFontTx/>
              <a:buChar char="-"/>
            </a:pPr>
            <a:endParaRPr lang="fr-FR" sz="3300" dirty="0">
              <a:solidFill>
                <a:schemeClr val="tx1">
                  <a:lumMod val="95000"/>
                  <a:lumOff val="5000"/>
                </a:schemeClr>
              </a:solidFill>
            </a:endParaRPr>
          </a:p>
          <a:p>
            <a:pPr algn="l"/>
            <a:r>
              <a:rPr lang="fr-FR" sz="3300" b="1" dirty="0">
                <a:solidFill>
                  <a:schemeClr val="tx1">
                    <a:lumMod val="95000"/>
                    <a:lumOff val="5000"/>
                  </a:schemeClr>
                </a:solidFill>
              </a:rPr>
              <a:t>NB: si les 3 conditions ne sont pas réunies, le droit d’imposition est dévolu au pays de résidence du salarié. </a:t>
            </a: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85000" lnSpcReduction="20000"/>
          </a:bodyPr>
          <a:lstStyle/>
          <a:p>
            <a:pPr marL="630238" indent="-630238" algn="l"/>
            <a:r>
              <a:rPr lang="fr-FR" sz="4200" b="1" dirty="0">
                <a:solidFill>
                  <a:schemeClr val="tx1">
                    <a:lumMod val="95000"/>
                    <a:lumOff val="5000"/>
                  </a:schemeClr>
                </a:solidFill>
              </a:rPr>
              <a:t>D- Cas spécifique d’imposition des salariés des entreprises étrangères et des bénéfices réputés distribués</a:t>
            </a:r>
            <a:r>
              <a:rPr lang="fr-FR" sz="3300" b="1" dirty="0">
                <a:solidFill>
                  <a:schemeClr val="tx1">
                    <a:lumMod val="95000"/>
                    <a:lumOff val="5000"/>
                  </a:schemeClr>
                </a:solidFill>
              </a:rPr>
              <a:t>.</a:t>
            </a:r>
          </a:p>
          <a:p>
            <a:pPr marL="630238" indent="-630238" algn="l"/>
            <a:endParaRPr lang="fr-FR" sz="3300" dirty="0">
              <a:solidFill>
                <a:schemeClr val="tx1">
                  <a:lumMod val="95000"/>
                  <a:lumOff val="5000"/>
                </a:schemeClr>
              </a:solidFill>
            </a:endParaRPr>
          </a:p>
          <a:p>
            <a:pPr marL="630238" indent="-630238" algn="l">
              <a:buFont typeface="Wingdings" pitchFamily="2" charset="2"/>
              <a:buChar char="Ø"/>
            </a:pPr>
            <a:r>
              <a:rPr lang="fr-FR" sz="3300" dirty="0">
                <a:solidFill>
                  <a:schemeClr val="tx1">
                    <a:lumMod val="95000"/>
                    <a:lumOff val="5000"/>
                  </a:schemeClr>
                </a:solidFill>
              </a:rPr>
              <a:t>L’imposition des bénéfices réputés distribués selon le droit interne:</a:t>
            </a:r>
          </a:p>
          <a:p>
            <a:pPr algn="l"/>
            <a:r>
              <a:rPr lang="fr-FR" sz="3300" dirty="0">
                <a:solidFill>
                  <a:schemeClr val="tx1">
                    <a:lumMod val="95000"/>
                    <a:lumOff val="5000"/>
                  </a:schemeClr>
                </a:solidFill>
              </a:rPr>
              <a:t>En application des dispositions de l’article 46 du CIDTA, les bénéfices net d’IBS réalisés par les succursales et établissement assimilés sont réputés distribués et sont soumis à l’impôt sur les distributions de l’ordre de 15%.</a:t>
            </a:r>
          </a:p>
          <a:p>
            <a:pPr algn="l"/>
            <a:endParaRPr lang="fr-FR" sz="3300" dirty="0">
              <a:solidFill>
                <a:schemeClr val="tx1">
                  <a:lumMod val="95000"/>
                  <a:lumOff val="5000"/>
                </a:schemeClr>
              </a:solidFill>
            </a:endParaRPr>
          </a:p>
          <a:p>
            <a:pPr algn="l"/>
            <a:r>
              <a:rPr lang="fr-FR" sz="3300" dirty="0">
                <a:solidFill>
                  <a:schemeClr val="tx1">
                    <a:lumMod val="95000"/>
                    <a:lumOff val="5000"/>
                  </a:schemeClr>
                </a:solidFill>
              </a:rPr>
              <a:t>Cette imposition est applicable sauf dispositions conventionnelles contraires.</a:t>
            </a: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a:bodyPr>
          <a:lstStyle/>
          <a:p>
            <a:pPr lvl="0"/>
            <a:r>
              <a:rPr lang="fr-FR" sz="2400" b="1" dirty="0">
                <a:solidFill>
                  <a:schemeClr val="tx1">
                    <a:lumMod val="95000"/>
                    <a:lumOff val="5000"/>
                  </a:schemeClr>
                </a:solidFill>
              </a:rPr>
              <a:t>2° - Régime fiscal applicable</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70000" lnSpcReduction="20000"/>
          </a:bodyPr>
          <a:lstStyle/>
          <a:p>
            <a:pPr marL="630238" indent="-630238" algn="l"/>
            <a:r>
              <a:rPr lang="fr-FR" sz="4200" b="1" dirty="0">
                <a:solidFill>
                  <a:schemeClr val="tx1">
                    <a:lumMod val="95000"/>
                    <a:lumOff val="5000"/>
                  </a:schemeClr>
                </a:solidFill>
              </a:rPr>
              <a:t>D- Cas spécifique d’imposition des salariés des entreprises étrangères et des bénéfices réputés distribués</a:t>
            </a:r>
            <a:r>
              <a:rPr lang="fr-FR" sz="3300" b="1" dirty="0">
                <a:solidFill>
                  <a:schemeClr val="tx1">
                    <a:lumMod val="95000"/>
                    <a:lumOff val="5000"/>
                  </a:schemeClr>
                </a:solidFill>
              </a:rPr>
              <a:t>.</a:t>
            </a:r>
          </a:p>
          <a:p>
            <a:pPr marL="630238" indent="-630238" algn="l"/>
            <a:endParaRPr lang="fr-FR" sz="3300" dirty="0">
              <a:solidFill>
                <a:schemeClr val="tx1">
                  <a:lumMod val="95000"/>
                  <a:lumOff val="5000"/>
                </a:schemeClr>
              </a:solidFill>
            </a:endParaRPr>
          </a:p>
          <a:p>
            <a:pPr marL="630238" indent="-630238" algn="l">
              <a:buFont typeface="Wingdings" pitchFamily="2" charset="2"/>
              <a:buChar char="Ø"/>
            </a:pPr>
            <a:r>
              <a:rPr lang="fr-FR" sz="3300" dirty="0">
                <a:solidFill>
                  <a:schemeClr val="tx1">
                    <a:lumMod val="95000"/>
                    <a:lumOff val="5000"/>
                  </a:schemeClr>
                </a:solidFill>
              </a:rPr>
              <a:t>L’imposition des bénéfices réputés distribués selon le droit conventionnel:</a:t>
            </a:r>
          </a:p>
          <a:p>
            <a:pPr marL="630238" indent="-630238" algn="l"/>
            <a:endParaRPr lang="fr-FR" sz="3300" dirty="0">
              <a:solidFill>
                <a:schemeClr val="tx1">
                  <a:lumMod val="95000"/>
                  <a:lumOff val="5000"/>
                </a:schemeClr>
              </a:solidFill>
            </a:endParaRPr>
          </a:p>
          <a:p>
            <a:pPr algn="l"/>
            <a:r>
              <a:rPr lang="fr-FR" sz="3300" dirty="0">
                <a:solidFill>
                  <a:schemeClr val="tx1">
                    <a:lumMod val="95000"/>
                    <a:lumOff val="5000"/>
                  </a:schemeClr>
                </a:solidFill>
              </a:rPr>
              <a:t>Les dispositions de l’article 10 des conventions fiscales prévoient l’imposition des dividendes à des taux qui varient de 0 à 15%. </a:t>
            </a:r>
          </a:p>
          <a:p>
            <a:pPr algn="l"/>
            <a:endParaRPr lang="fr-FR" sz="3300" dirty="0">
              <a:solidFill>
                <a:schemeClr val="tx1">
                  <a:lumMod val="95000"/>
                  <a:lumOff val="5000"/>
                </a:schemeClr>
              </a:solidFill>
            </a:endParaRPr>
          </a:p>
          <a:p>
            <a:pPr algn="l"/>
            <a:r>
              <a:rPr lang="fr-FR" sz="3300" dirty="0">
                <a:solidFill>
                  <a:schemeClr val="tx1">
                    <a:lumMod val="95000"/>
                    <a:lumOff val="5000"/>
                  </a:schemeClr>
                </a:solidFill>
              </a:rPr>
              <a:t>Cependant, certaines conventions (</a:t>
            </a:r>
            <a:r>
              <a:rPr lang="fr-FR" sz="3300" dirty="0" err="1">
                <a:solidFill>
                  <a:schemeClr val="tx1">
                    <a:lumMod val="95000"/>
                    <a:lumOff val="5000"/>
                  </a:schemeClr>
                </a:solidFill>
              </a:rPr>
              <a:t>Algéro</a:t>
            </a:r>
            <a:r>
              <a:rPr lang="fr-FR" sz="3300" dirty="0">
                <a:solidFill>
                  <a:schemeClr val="tx1">
                    <a:lumMod val="95000"/>
                    <a:lumOff val="5000"/>
                  </a:schemeClr>
                </a:solidFill>
              </a:rPr>
              <a:t>-Turque) prévoit une imposition supplémentaire au titre des sommes résiduelles après le paiement de l’IBS. Ce montant réputé distribué est soumis, également, à une imposition selon le taux applicable aux dividendes, à savoir 12% pour le cas de la convention liant l’Algérie à la Turquie. </a:t>
            </a: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a:p>
            <a:pPr marL="630238" indent="-630238" algn="l"/>
            <a:endParaRPr lang="fr-FR" sz="3300" dirty="0">
              <a:solidFill>
                <a:schemeClr val="tx1">
                  <a:lumMod val="95000"/>
                  <a:lumOff val="5000"/>
                </a:schemeClr>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1412776"/>
            <a:ext cx="8640960" cy="3600400"/>
          </a:xfrm>
          <a:ln>
            <a:solidFill>
              <a:srgbClr val="FFC000"/>
            </a:solidFill>
          </a:ln>
        </p:spPr>
        <p:txBody>
          <a:bodyPr>
            <a:normAutofit fontScale="77500" lnSpcReduction="20000"/>
          </a:bodyPr>
          <a:lstStyle/>
          <a:p>
            <a:pPr algn="l"/>
            <a:endParaRPr lang="fr-FR" sz="2400" dirty="0">
              <a:solidFill>
                <a:schemeClr val="tx1">
                  <a:lumMod val="95000"/>
                  <a:lumOff val="5000"/>
                </a:schemeClr>
              </a:solidFill>
            </a:endParaRPr>
          </a:p>
          <a:p>
            <a:pPr marL="1079500" indent="-1079500" algn="l"/>
            <a:r>
              <a:rPr lang="en-GB" sz="2400" dirty="0">
                <a:solidFill>
                  <a:schemeClr val="tx1">
                    <a:lumMod val="95000"/>
                    <a:lumOff val="5000"/>
                  </a:schemeClr>
                </a:solidFill>
              </a:rPr>
              <a:t> </a:t>
            </a:r>
            <a:r>
              <a:rPr lang="fr-FR" sz="2400" b="1" dirty="0">
                <a:solidFill>
                  <a:schemeClr val="tx1">
                    <a:lumMod val="95000"/>
                    <a:lumOff val="5000"/>
                  </a:schemeClr>
                </a:solidFill>
              </a:rPr>
              <a:t> </a:t>
            </a:r>
            <a:r>
              <a:rPr lang="fr-FR" sz="4800" b="1" dirty="0">
                <a:solidFill>
                  <a:schemeClr val="tx1">
                    <a:lumMod val="95000"/>
                    <a:lumOff val="5000"/>
                  </a:schemeClr>
                </a:solidFill>
              </a:rPr>
              <a:t>3° - 	Taxes diverses applicables aux contrats conclus avec les entreprises étrangères et délivrance des attestations de situation fiscale pour les demandes de transfert de fonds vers l’étranger </a:t>
            </a:r>
            <a:r>
              <a:rPr lang="fr-FR" sz="2400" dirty="0"/>
              <a:t> </a:t>
            </a: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lnSpcReduction="10000"/>
          </a:bodyPr>
          <a:lstStyle/>
          <a:p>
            <a:pPr marL="989013" lvl="0" indent="-449263" algn="l">
              <a:buFont typeface="Wingdings" pitchFamily="2" charset="2"/>
              <a:buChar char="ü"/>
            </a:pPr>
            <a:r>
              <a:rPr lang="fr-FR" sz="2400" dirty="0">
                <a:solidFill>
                  <a:schemeClr val="tx1">
                    <a:lumMod val="95000"/>
                    <a:lumOff val="5000"/>
                  </a:schemeClr>
                </a:solidFill>
              </a:rPr>
              <a:t>Taxe de domiciliation bancaire</a:t>
            </a:r>
          </a:p>
          <a:p>
            <a:pPr marL="989013" lvl="0" indent="-449263" algn="l"/>
            <a:endParaRPr lang="fr-FR" sz="2400" dirty="0">
              <a:solidFill>
                <a:schemeClr val="tx1">
                  <a:lumMod val="95000"/>
                  <a:lumOff val="5000"/>
                </a:schemeClr>
              </a:solidFill>
            </a:endParaRPr>
          </a:p>
          <a:p>
            <a:pPr algn="just">
              <a:defRPr/>
            </a:pPr>
            <a:r>
              <a:rPr lang="fr-FR" sz="2400" dirty="0">
                <a:solidFill>
                  <a:schemeClr val="tx1">
                    <a:lumMod val="95000"/>
                    <a:lumOff val="5000"/>
                  </a:schemeClr>
                </a:solidFill>
              </a:rPr>
              <a:t>-Art 2 LFC 05 : 10 000 DA, augmenté en 2015, à 0,3%, puis en 2020 à 0,5% pour toute demande d’ouverture d’un dossier de domiciliation d’une opération d’importation pour la revente en l’état (importation d’exploitation= engagement de non revente). Min: 20.000 DA.</a:t>
            </a:r>
          </a:p>
          <a:p>
            <a:pPr algn="just">
              <a:defRPr/>
            </a:pPr>
            <a:r>
              <a:rPr lang="fr-FR" sz="2400" dirty="0">
                <a:solidFill>
                  <a:schemeClr val="tx1">
                    <a:lumMod val="95000"/>
                    <a:lumOff val="5000"/>
                  </a:schemeClr>
                </a:solidFill>
              </a:rPr>
              <a:t> </a:t>
            </a:r>
          </a:p>
          <a:p>
            <a:pPr algn="just">
              <a:defRPr/>
            </a:pPr>
            <a:r>
              <a:rPr lang="fr-FR" sz="2400" dirty="0">
                <a:solidFill>
                  <a:schemeClr val="tx1">
                    <a:lumMod val="95000"/>
                    <a:lumOff val="5000"/>
                  </a:schemeClr>
                </a:solidFill>
              </a:rPr>
              <a:t>-Art 63 LFC 09 : élargissement de cette taxe aux importations de services taxables au taux de 3%. Ce taux est de 4% actuellement (LF 2020)</a:t>
            </a:r>
          </a:p>
          <a:p>
            <a:pPr algn="just">
              <a:defRPr/>
            </a:pPr>
            <a:r>
              <a:rPr lang="fr-FR" sz="2400" dirty="0">
                <a:solidFill>
                  <a:schemeClr val="tx1">
                    <a:lumMod val="95000"/>
                    <a:lumOff val="5000"/>
                  </a:schemeClr>
                </a:solidFill>
              </a:rPr>
              <a:t>Cette taxe est acquittée auprès du receveur des impôts (remise attestation et quittance) </a:t>
            </a:r>
          </a:p>
          <a:p>
            <a:pPr algn="just">
              <a:defRPr/>
            </a:pPr>
            <a:endParaRPr lang="fr-FR" sz="2400" dirty="0">
              <a:solidFill>
                <a:schemeClr val="tx1">
                  <a:lumMod val="95000"/>
                  <a:lumOff val="5000"/>
                </a:schemeClr>
              </a:solidFill>
            </a:endParaRPr>
          </a:p>
          <a:p>
            <a:pPr algn="just">
              <a:defRPr/>
            </a:pPr>
            <a:r>
              <a:rPr lang="fr-FR" sz="2400" dirty="0">
                <a:solidFill>
                  <a:schemeClr val="tx1">
                    <a:lumMod val="95000"/>
                    <a:lumOff val="5000"/>
                  </a:schemeClr>
                </a:solidFill>
              </a:rPr>
              <a:t>- LF 2020: création de la TDB au taux de 1% pour les importations de kit de type CKD/SKD. Min: 20.000 DA.</a:t>
            </a:r>
          </a:p>
          <a:p>
            <a:pPr algn="just">
              <a:defRPr/>
            </a:pPr>
            <a:endParaRPr lang="fr-FR" sz="2400" dirty="0">
              <a:solidFill>
                <a:schemeClr val="tx1">
                  <a:lumMod val="95000"/>
                  <a:lumOff val="5000"/>
                </a:schemeClr>
              </a:solidFill>
            </a:endParaRP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lnSpcReduction="10000"/>
          </a:bodyPr>
          <a:lstStyle/>
          <a:p>
            <a:pPr marL="989013" lvl="0" indent="-449263" algn="l">
              <a:buFont typeface="Wingdings" pitchFamily="2" charset="2"/>
              <a:buChar char="ü"/>
            </a:pPr>
            <a:r>
              <a:rPr lang="fr-FR" sz="2400" dirty="0">
                <a:solidFill>
                  <a:schemeClr val="tx1">
                    <a:lumMod val="95000"/>
                    <a:lumOff val="5000"/>
                  </a:schemeClr>
                </a:solidFill>
              </a:rPr>
              <a:t>Taxe de domiciliation bancaire-Suite-</a:t>
            </a:r>
          </a:p>
          <a:p>
            <a:pPr marL="989013" lvl="0" indent="-449263" algn="l"/>
            <a:endParaRPr lang="fr-FR" sz="2400" dirty="0">
              <a:solidFill>
                <a:schemeClr val="tx1">
                  <a:lumMod val="95000"/>
                  <a:lumOff val="5000"/>
                </a:schemeClr>
              </a:solidFill>
            </a:endParaRPr>
          </a:p>
          <a:p>
            <a:pPr marL="1076325" lvl="1" indent="-1076325" algn="l"/>
            <a:r>
              <a:rPr lang="fr-FR" dirty="0">
                <a:solidFill>
                  <a:schemeClr val="tx1">
                    <a:lumMod val="95000"/>
                    <a:lumOff val="5000"/>
                  </a:schemeClr>
                </a:solidFill>
              </a:rPr>
              <a:t>La taxe de domiciliation bancaire de 4 %:</a:t>
            </a:r>
          </a:p>
          <a:p>
            <a:pPr marL="1076325" lvl="1" indent="-1076325" algn="l"/>
            <a:endParaRPr lang="fr-FR" dirty="0">
              <a:solidFill>
                <a:schemeClr val="tx1">
                  <a:lumMod val="95000"/>
                  <a:lumOff val="5000"/>
                </a:schemeClr>
              </a:solidFill>
            </a:endParaRPr>
          </a:p>
          <a:p>
            <a:pPr algn="l">
              <a:buFontTx/>
              <a:buChar char="-"/>
            </a:pPr>
            <a:r>
              <a:rPr lang="fr-FR" sz="2800" dirty="0">
                <a:solidFill>
                  <a:schemeClr val="tx1">
                    <a:lumMod val="95000"/>
                    <a:lumOff val="5000"/>
                  </a:schemeClr>
                </a:solidFill>
              </a:rPr>
              <a:t>s’applique aux domiciliations bancaires des contrats portant sur des importations de services;</a:t>
            </a:r>
          </a:p>
          <a:p>
            <a:pPr algn="l"/>
            <a:endParaRPr lang="fr-FR" sz="2800" dirty="0">
              <a:solidFill>
                <a:schemeClr val="tx1">
                  <a:lumMod val="95000"/>
                  <a:lumOff val="5000"/>
                </a:schemeClr>
              </a:solidFill>
            </a:endParaRPr>
          </a:p>
          <a:p>
            <a:pPr algn="l">
              <a:buFontTx/>
              <a:buChar char="-"/>
            </a:pPr>
            <a:r>
              <a:rPr lang="fr-FR" sz="2800" dirty="0">
                <a:solidFill>
                  <a:schemeClr val="tx1">
                    <a:lumMod val="95000"/>
                    <a:lumOff val="5000"/>
                  </a:schemeClr>
                </a:solidFill>
              </a:rPr>
              <a:t>est due à chaque transfert de fonds à l’étranger (paiement des factures);</a:t>
            </a:r>
          </a:p>
          <a:p>
            <a:pPr algn="l"/>
            <a:endParaRPr lang="fr-FR" sz="2800" dirty="0">
              <a:solidFill>
                <a:schemeClr val="tx1">
                  <a:lumMod val="95000"/>
                  <a:lumOff val="5000"/>
                </a:schemeClr>
              </a:solidFill>
            </a:endParaRPr>
          </a:p>
          <a:p>
            <a:pPr algn="l">
              <a:buFontTx/>
              <a:buChar char="-"/>
            </a:pPr>
            <a:r>
              <a:rPr lang="fr-FR" sz="2800" dirty="0">
                <a:solidFill>
                  <a:schemeClr val="tx1">
                    <a:lumMod val="95000"/>
                    <a:lumOff val="5000"/>
                  </a:schemeClr>
                </a:solidFill>
              </a:rPr>
              <a:t>est à la charge du bénéficiaire des prestations de services (partenaire algérien).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88632"/>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 A- Définition de la notion de fournisseur-suite:</a:t>
            </a:r>
          </a:p>
          <a:p>
            <a:pPr marL="809625" algn="l">
              <a:lnSpc>
                <a:spcPct val="120000"/>
              </a:lnSpc>
              <a:spcBef>
                <a:spcPts val="0"/>
              </a:spcBef>
            </a:pPr>
            <a:endParaRPr lang="fr-FR" sz="2000" dirty="0">
              <a:solidFill>
                <a:schemeClr val="tx1">
                  <a:lumMod val="95000"/>
                  <a:lumOff val="5000"/>
                </a:schemeClr>
              </a:solidFill>
            </a:endParaRPr>
          </a:p>
          <a:p>
            <a:pPr marL="809625" lvl="0" algn="l">
              <a:lnSpc>
                <a:spcPct val="120000"/>
              </a:lnSpc>
              <a:spcBef>
                <a:spcPts val="0"/>
              </a:spcBef>
              <a:buFont typeface="Wingdings" pitchFamily="2" charset="2"/>
              <a:buChar char="ü"/>
            </a:pPr>
            <a:r>
              <a:rPr lang="fr-FR" sz="2000" dirty="0">
                <a:solidFill>
                  <a:schemeClr val="tx1">
                    <a:lumMod val="95000"/>
                    <a:lumOff val="5000"/>
                  </a:schemeClr>
                </a:solidFill>
              </a:rPr>
              <a:t>Fournisseur étranger</a:t>
            </a:r>
          </a:p>
          <a:p>
            <a:pPr marL="809625"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Dans le cadre d’un contrat où le client est un résident en Algérie, nous parlons de fournisseur étranger, lorsque son lieu de résidence est situé dans un pays autre que l’Algérie.  </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Dans ce cadre, il n’est pas fait de distinction entre le fournisseur qui intervient seul ou celui qui intervient en association avec d’autres fournisseurs étrangers.</a:t>
            </a:r>
          </a:p>
          <a:p>
            <a:pPr marL="809625"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EE4C0-EA74-1A74-DDF9-7CF8A7A3844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F18903D-94AB-F3E4-E175-EE1EAA92D577}"/>
              </a:ext>
            </a:extLst>
          </p:cNvPr>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a:extLst>
              <a:ext uri="{FF2B5EF4-FFF2-40B4-BE49-F238E27FC236}">
                <a16:creationId xmlns:a16="http://schemas.microsoft.com/office/drawing/2014/main" id="{195DEC25-8379-5439-D37D-B5CC2E28A405}"/>
              </a:ext>
            </a:extLst>
          </p:cNvPr>
          <p:cNvSpPr>
            <a:spLocks noGrp="1"/>
          </p:cNvSpPr>
          <p:nvPr>
            <p:ph type="subTitle" idx="1"/>
          </p:nvPr>
        </p:nvSpPr>
        <p:spPr>
          <a:xfrm>
            <a:off x="251520" y="980728"/>
            <a:ext cx="8640960" cy="5616624"/>
          </a:xfrm>
          <a:ln>
            <a:solidFill>
              <a:srgbClr val="FFC000"/>
            </a:solidFill>
          </a:ln>
        </p:spPr>
        <p:txBody>
          <a:bodyPr>
            <a:normAutofit fontScale="92500"/>
          </a:bodyPr>
          <a:lstStyle/>
          <a:p>
            <a:pPr marL="989013" lvl="0" indent="-449263" algn="l">
              <a:buFont typeface="Wingdings" pitchFamily="2" charset="2"/>
              <a:buChar char="ü"/>
            </a:pPr>
            <a:r>
              <a:rPr lang="fr-FR" sz="2400" dirty="0">
                <a:solidFill>
                  <a:schemeClr val="tx1">
                    <a:lumMod val="95000"/>
                    <a:lumOff val="5000"/>
                  </a:schemeClr>
                </a:solidFill>
              </a:rPr>
              <a:t>Taxe de domiciliation bancaire-Suite-</a:t>
            </a:r>
          </a:p>
          <a:p>
            <a:pPr marL="989013" lvl="0" indent="-449263" algn="l"/>
            <a:endParaRPr lang="fr-FR" sz="2400" dirty="0">
              <a:solidFill>
                <a:schemeClr val="tx1">
                  <a:lumMod val="95000"/>
                  <a:lumOff val="5000"/>
                </a:schemeClr>
              </a:solidFill>
            </a:endParaRPr>
          </a:p>
          <a:p>
            <a:pPr algn="l"/>
            <a:r>
              <a:rPr lang="fr-FR" sz="2800" dirty="0">
                <a:solidFill>
                  <a:schemeClr val="tx1">
                    <a:lumMod val="95000"/>
                    <a:lumOff val="5000"/>
                  </a:schemeClr>
                </a:solidFill>
              </a:rPr>
              <a:t>Aussi, il est précisé que:</a:t>
            </a:r>
          </a:p>
          <a:p>
            <a:pPr algn="l">
              <a:buFontTx/>
              <a:buChar char="-"/>
            </a:pPr>
            <a:r>
              <a:rPr lang="fr-FR" sz="2800" dirty="0">
                <a:solidFill>
                  <a:schemeClr val="tx1">
                    <a:lumMod val="95000"/>
                    <a:lumOff val="5000"/>
                  </a:schemeClr>
                </a:solidFill>
              </a:rPr>
              <a:t>l’assiette de la taxe est constituée par le montant transférable; </a:t>
            </a:r>
          </a:p>
          <a:p>
            <a:pPr algn="l"/>
            <a:r>
              <a:rPr lang="fr-FR" sz="2800" dirty="0">
                <a:solidFill>
                  <a:schemeClr val="tx1">
                    <a:lumMod val="95000"/>
                    <a:lumOff val="5000"/>
                  </a:schemeClr>
                </a:solidFill>
              </a:rPr>
              <a:t>Une exonération est applicable pour les opérations de réassurance et les importations de services effectuées par les administrations, institutions et organismes publics à caractère administratif, dans le cadre des marchés publics financés sur</a:t>
            </a:r>
          </a:p>
          <a:p>
            <a:pPr algn="l"/>
            <a:r>
              <a:rPr lang="fr-FR" sz="2800" dirty="0">
                <a:solidFill>
                  <a:schemeClr val="tx1">
                    <a:lumMod val="95000"/>
                    <a:lumOff val="5000"/>
                  </a:schemeClr>
                </a:solidFill>
              </a:rPr>
              <a:t>concours définitifs du budget de l’Etat.</a:t>
            </a:r>
          </a:p>
          <a:p>
            <a:pPr algn="l"/>
            <a:endParaRPr lang="fr-FR" sz="2800" dirty="0">
              <a:solidFill>
                <a:schemeClr val="tx1">
                  <a:lumMod val="95000"/>
                  <a:lumOff val="5000"/>
                </a:schemeClr>
              </a:solidFill>
            </a:endParaRPr>
          </a:p>
          <a:p>
            <a:pPr marL="1789113" indent="-1789113" algn="l">
              <a:lnSpc>
                <a:spcPct val="120000"/>
              </a:lnSpc>
              <a:spcBef>
                <a:spcPts val="0"/>
              </a:spcBef>
            </a:pPr>
            <a:r>
              <a:rPr lang="fr-FR" sz="3300" b="1" dirty="0">
                <a:solidFill>
                  <a:schemeClr val="tx1">
                    <a:lumMod val="95000"/>
                    <a:lumOff val="5000"/>
                  </a:schemeClr>
                </a:solidFill>
              </a:rPr>
              <a:t>Remarque:</a:t>
            </a:r>
            <a:r>
              <a:rPr lang="fr-FR" sz="3300" dirty="0">
                <a:solidFill>
                  <a:schemeClr val="tx1">
                    <a:lumMod val="95000"/>
                    <a:lumOff val="5000"/>
                  </a:schemeClr>
                </a:solidFill>
              </a:rPr>
              <a:t> </a:t>
            </a:r>
            <a:r>
              <a:rPr lang="fr-FR" sz="3300" dirty="0">
                <a:solidFill>
                  <a:srgbClr val="FF0000"/>
                </a:solidFill>
              </a:rPr>
              <a:t>pour les redevances, la TDB n’est pas applicable.</a:t>
            </a:r>
          </a:p>
        </p:txBody>
      </p:sp>
    </p:spTree>
    <p:extLst>
      <p:ext uri="{BB962C8B-B14F-4D97-AF65-F5344CB8AC3E}">
        <p14:creationId xmlns:p14="http://schemas.microsoft.com/office/powerpoint/2010/main" val="14328691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92500"/>
          </a:bodyPr>
          <a:lstStyle/>
          <a:p>
            <a:pPr marL="989013" lvl="0" indent="-449263" algn="l">
              <a:buFont typeface="Wingdings" pitchFamily="2" charset="2"/>
              <a:buChar char="ü"/>
            </a:pPr>
            <a:r>
              <a:rPr lang="fr-FR" sz="2400" dirty="0">
                <a:solidFill>
                  <a:schemeClr val="tx1">
                    <a:lumMod val="95000"/>
                    <a:lumOff val="5000"/>
                  </a:schemeClr>
                </a:solidFill>
              </a:rPr>
              <a:t>Formalités bancaires et commerciales</a:t>
            </a:r>
          </a:p>
          <a:p>
            <a:pPr marL="989013" lvl="0" indent="-449263" algn="l"/>
            <a:endParaRPr lang="fr-FR" sz="2400" dirty="0">
              <a:solidFill>
                <a:schemeClr val="tx1">
                  <a:lumMod val="95000"/>
                  <a:lumOff val="5000"/>
                </a:schemeClr>
              </a:solidFill>
            </a:endParaRPr>
          </a:p>
          <a:p>
            <a:pPr marL="609600" indent="-609600" algn="l">
              <a:defRPr/>
            </a:pPr>
            <a:r>
              <a:rPr lang="fr-FR" sz="2400" dirty="0">
                <a:solidFill>
                  <a:schemeClr val="tx1">
                    <a:lumMod val="95000"/>
                    <a:lumOff val="5000"/>
                  </a:schemeClr>
                </a:solidFill>
              </a:rPr>
              <a:t>A. </a:t>
            </a:r>
            <a:r>
              <a:rPr lang="fr-FR" sz="2400" u="sng" dirty="0">
                <a:solidFill>
                  <a:schemeClr val="tx1">
                    <a:lumMod val="95000"/>
                    <a:lumOff val="5000"/>
                  </a:schemeClr>
                </a:solidFill>
              </a:rPr>
              <a:t>Compte INR</a:t>
            </a:r>
            <a:r>
              <a:rPr lang="fr-FR" sz="2400" dirty="0">
                <a:solidFill>
                  <a:schemeClr val="tx1">
                    <a:lumMod val="95000"/>
                    <a:lumOff val="5000"/>
                  </a:schemeClr>
                </a:solidFill>
              </a:rPr>
              <a:t>: </a:t>
            </a:r>
          </a:p>
          <a:p>
            <a:pPr marL="609600" indent="-609600" algn="l">
              <a:defRPr/>
            </a:pPr>
            <a:endParaRPr lang="fr-FR" sz="2400" dirty="0">
              <a:solidFill>
                <a:schemeClr val="tx1">
                  <a:lumMod val="95000"/>
                  <a:lumOff val="5000"/>
                </a:schemeClr>
              </a:solidFill>
            </a:endParaRPr>
          </a:p>
          <a:p>
            <a:pPr marL="231775" indent="-231775" algn="l">
              <a:buClr>
                <a:srgbClr val="C00000"/>
              </a:buClr>
              <a:buFont typeface="Wingdings" pitchFamily="2" charset="2"/>
              <a:buChar char="§"/>
              <a:defRPr/>
            </a:pPr>
            <a:r>
              <a:rPr lang="fr-FR" sz="2400" dirty="0">
                <a:solidFill>
                  <a:schemeClr val="tx1">
                    <a:lumMod val="95000"/>
                    <a:lumOff val="5000"/>
                  </a:schemeClr>
                </a:solidFill>
              </a:rPr>
              <a:t>Il concerne les entreprises étrangères ayant conclus des contrats avec des entreprises de droit algérien;</a:t>
            </a:r>
          </a:p>
          <a:p>
            <a:pPr marL="231775" indent="-231775" algn="l">
              <a:buClr>
                <a:srgbClr val="C00000"/>
              </a:buClr>
              <a:defRPr/>
            </a:pPr>
            <a:r>
              <a:rPr lang="fr-FR" sz="2400" dirty="0">
                <a:solidFill>
                  <a:schemeClr val="tx1">
                    <a:lumMod val="95000"/>
                    <a:lumOff val="5000"/>
                  </a:schemeClr>
                </a:solidFill>
              </a:rPr>
              <a:t> </a:t>
            </a:r>
          </a:p>
          <a:p>
            <a:pPr marL="231775" indent="-231775" algn="l">
              <a:buClr>
                <a:srgbClr val="C00000"/>
              </a:buClr>
              <a:buFont typeface="Wingdings" pitchFamily="2" charset="2"/>
              <a:buChar char="§"/>
              <a:defRPr/>
            </a:pPr>
            <a:r>
              <a:rPr lang="fr-FR" sz="2400" dirty="0">
                <a:solidFill>
                  <a:schemeClr val="tx1">
                    <a:lumMod val="95000"/>
                    <a:lumOff val="5000"/>
                  </a:schemeClr>
                </a:solidFill>
              </a:rPr>
              <a:t>Il est ouvert au titre de son objet (chaque contrat);</a:t>
            </a:r>
          </a:p>
          <a:p>
            <a:pPr marL="231775" indent="-231775" algn="l">
              <a:buClr>
                <a:srgbClr val="C00000"/>
              </a:buClr>
              <a:defRPr/>
            </a:pPr>
            <a:endParaRPr lang="fr-FR" sz="2400" dirty="0">
              <a:solidFill>
                <a:schemeClr val="tx1">
                  <a:lumMod val="95000"/>
                  <a:lumOff val="5000"/>
                </a:schemeClr>
              </a:solidFill>
            </a:endParaRPr>
          </a:p>
          <a:p>
            <a:pPr marL="231775" indent="-231775" algn="l">
              <a:buClr>
                <a:srgbClr val="C00000"/>
              </a:buClr>
              <a:buFont typeface="Wingdings" pitchFamily="2" charset="2"/>
              <a:buChar char="§"/>
              <a:defRPr/>
            </a:pPr>
            <a:r>
              <a:rPr lang="fr-FR" sz="2400" dirty="0">
                <a:solidFill>
                  <a:schemeClr val="tx1">
                    <a:lumMod val="95000"/>
                    <a:lumOff val="5000"/>
                  </a:schemeClr>
                </a:solidFill>
              </a:rPr>
              <a:t>Il reçoit la partie dinars et n’est débité qu’aux fins de règlement en Algérie des dépenses liées au contrat;</a:t>
            </a:r>
          </a:p>
          <a:p>
            <a:pPr marL="231775" indent="-231775" algn="l">
              <a:buClr>
                <a:srgbClr val="C00000"/>
              </a:buClr>
              <a:defRPr/>
            </a:pPr>
            <a:endParaRPr lang="fr-FR" sz="2400" dirty="0">
              <a:solidFill>
                <a:schemeClr val="tx1">
                  <a:lumMod val="95000"/>
                  <a:lumOff val="5000"/>
                </a:schemeClr>
              </a:solidFill>
            </a:endParaRPr>
          </a:p>
          <a:p>
            <a:pPr marL="231775" indent="-231775" algn="l">
              <a:buClr>
                <a:srgbClr val="C00000"/>
              </a:buClr>
              <a:buFont typeface="Wingdings" pitchFamily="2" charset="2"/>
              <a:buChar char="§"/>
              <a:defRPr/>
            </a:pPr>
            <a:r>
              <a:rPr lang="fr-FR" sz="2400" dirty="0">
                <a:solidFill>
                  <a:schemeClr val="tx1">
                    <a:lumMod val="95000"/>
                    <a:lumOff val="5000"/>
                  </a:schemeClr>
                </a:solidFill>
              </a:rPr>
              <a:t>Il n’est pas productif d’intérêt, il ne peut avoir de solde débiteur, sa validité expire 6 mois après la validité des clauses de paiements.</a:t>
            </a:r>
            <a:endParaRPr lang="fr-FR" sz="3300" dirty="0">
              <a:solidFill>
                <a:schemeClr val="tx1">
                  <a:lumMod val="95000"/>
                  <a:lumOff val="5000"/>
                </a:schemeClr>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lnSpcReduction="10000"/>
          </a:bodyPr>
          <a:lstStyle/>
          <a:p>
            <a:pPr marL="989013" lvl="0" indent="-449263" algn="l">
              <a:buFont typeface="Wingdings" pitchFamily="2" charset="2"/>
              <a:buChar char="ü"/>
            </a:pPr>
            <a:r>
              <a:rPr lang="fr-FR" sz="2400" dirty="0">
                <a:solidFill>
                  <a:schemeClr val="tx1">
                    <a:lumMod val="95000"/>
                    <a:lumOff val="5000"/>
                  </a:schemeClr>
                </a:solidFill>
              </a:rPr>
              <a:t>Formalités bancaires et commerciales-Suite-</a:t>
            </a:r>
          </a:p>
          <a:p>
            <a:pPr marL="989013" lvl="0" indent="-449263" algn="l"/>
            <a:endParaRPr lang="fr-FR" sz="2400" dirty="0">
              <a:solidFill>
                <a:schemeClr val="tx1">
                  <a:lumMod val="95000"/>
                  <a:lumOff val="5000"/>
                </a:schemeClr>
              </a:solidFill>
            </a:endParaRPr>
          </a:p>
          <a:p>
            <a:pPr algn="l">
              <a:lnSpc>
                <a:spcPct val="90000"/>
              </a:lnSpc>
              <a:defRPr/>
            </a:pPr>
            <a:r>
              <a:rPr lang="fr-FR" sz="2400" dirty="0">
                <a:solidFill>
                  <a:schemeClr val="tx1">
                    <a:lumMod val="95000"/>
                    <a:lumOff val="5000"/>
                  </a:schemeClr>
                </a:solidFill>
              </a:rPr>
              <a:t>B. </a:t>
            </a:r>
            <a:r>
              <a:rPr lang="fr-FR" sz="2400" u="sng" dirty="0">
                <a:solidFill>
                  <a:schemeClr val="tx1">
                    <a:lumMod val="95000"/>
                    <a:lumOff val="5000"/>
                  </a:schemeClr>
                </a:solidFill>
              </a:rPr>
              <a:t>Compte CEDAC</a:t>
            </a:r>
            <a:r>
              <a:rPr lang="fr-FR" sz="2400" dirty="0">
                <a:solidFill>
                  <a:schemeClr val="tx1">
                    <a:lumMod val="95000"/>
                    <a:lumOff val="5000"/>
                  </a:schemeClr>
                </a:solidFill>
              </a:rPr>
              <a:t>: </a:t>
            </a:r>
          </a:p>
          <a:p>
            <a:pPr algn="l">
              <a:lnSpc>
                <a:spcPct val="90000"/>
              </a:lnSpc>
              <a:defRPr/>
            </a:pPr>
            <a:endParaRPr lang="fr-FR" sz="2400" dirty="0">
              <a:solidFill>
                <a:schemeClr val="tx1">
                  <a:lumMod val="95000"/>
                  <a:lumOff val="5000"/>
                </a:schemeClr>
              </a:solidFill>
            </a:endParaRPr>
          </a:p>
          <a:p>
            <a:pPr algn="l">
              <a:lnSpc>
                <a:spcPct val="90000"/>
              </a:lnSpc>
              <a:defRPr/>
            </a:pPr>
            <a:r>
              <a:rPr lang="fr-FR" sz="2400" dirty="0">
                <a:solidFill>
                  <a:schemeClr val="tx1">
                    <a:lumMod val="95000"/>
                    <a:lumOff val="5000"/>
                  </a:schemeClr>
                </a:solidFill>
              </a:rPr>
              <a:t>Il reçoit les sommes suivantes:</a:t>
            </a:r>
          </a:p>
          <a:p>
            <a:pPr algn="l">
              <a:lnSpc>
                <a:spcPct val="90000"/>
              </a:lnSpc>
              <a:defRPr/>
            </a:pPr>
            <a:endParaRPr lang="fr-FR" sz="2400" dirty="0">
              <a:solidFill>
                <a:schemeClr val="tx1">
                  <a:lumMod val="95000"/>
                  <a:lumOff val="5000"/>
                </a:schemeClr>
              </a:solidFill>
            </a:endParaRPr>
          </a:p>
          <a:p>
            <a:pPr algn="l">
              <a:lnSpc>
                <a:spcPct val="90000"/>
              </a:lnSpc>
              <a:buFontTx/>
              <a:buChar char="-"/>
              <a:defRPr/>
            </a:pPr>
            <a:r>
              <a:rPr lang="fr-FR" sz="2400" dirty="0">
                <a:solidFill>
                  <a:schemeClr val="tx1">
                    <a:lumMod val="95000"/>
                    <a:lumOff val="5000"/>
                  </a:schemeClr>
                </a:solidFill>
              </a:rPr>
              <a:t> Les appels de fonds de l’étranger transférés par le siège;</a:t>
            </a:r>
          </a:p>
          <a:p>
            <a:pPr marL="185738" indent="-185738" algn="l">
              <a:lnSpc>
                <a:spcPct val="90000"/>
              </a:lnSpc>
              <a:defRPr/>
            </a:pPr>
            <a:r>
              <a:rPr lang="fr-FR" sz="2400" dirty="0">
                <a:solidFill>
                  <a:schemeClr val="tx1">
                    <a:lumMod val="95000"/>
                    <a:lumOff val="5000"/>
                  </a:schemeClr>
                </a:solidFill>
              </a:rPr>
              <a:t>- Les montants correspondants au transfert de la partie devises du contrat (partie transférable);</a:t>
            </a:r>
          </a:p>
          <a:p>
            <a:pPr algn="l">
              <a:lnSpc>
                <a:spcPct val="90000"/>
              </a:lnSpc>
              <a:buFontTx/>
              <a:buChar char="-"/>
              <a:defRPr/>
            </a:pPr>
            <a:r>
              <a:rPr lang="fr-FR" sz="2400" dirty="0">
                <a:solidFill>
                  <a:schemeClr val="tx1">
                    <a:lumMod val="95000"/>
                    <a:lumOff val="5000"/>
                  </a:schemeClr>
                </a:solidFill>
              </a:rPr>
              <a:t> Les montants d’un autre compte CEDAC. </a:t>
            </a:r>
          </a:p>
          <a:p>
            <a:pPr algn="l">
              <a:lnSpc>
                <a:spcPct val="90000"/>
              </a:lnSpc>
              <a:defRPr/>
            </a:pPr>
            <a:endParaRPr lang="fr-FR" sz="2400" dirty="0">
              <a:solidFill>
                <a:schemeClr val="tx1">
                  <a:lumMod val="95000"/>
                  <a:lumOff val="5000"/>
                </a:schemeClr>
              </a:solidFill>
            </a:endParaRPr>
          </a:p>
          <a:p>
            <a:pPr algn="l">
              <a:lnSpc>
                <a:spcPct val="90000"/>
              </a:lnSpc>
              <a:defRPr/>
            </a:pPr>
            <a:r>
              <a:rPr lang="fr-FR" sz="2400" dirty="0">
                <a:solidFill>
                  <a:schemeClr val="tx1">
                    <a:lumMod val="95000"/>
                    <a:lumOff val="5000"/>
                  </a:schemeClr>
                </a:solidFill>
              </a:rPr>
              <a:t>C. </a:t>
            </a:r>
            <a:r>
              <a:rPr lang="fr-FR" sz="2400" u="sng" dirty="0">
                <a:solidFill>
                  <a:schemeClr val="tx1">
                    <a:lumMod val="95000"/>
                    <a:lumOff val="5000"/>
                  </a:schemeClr>
                </a:solidFill>
              </a:rPr>
              <a:t>Parties devises du contrat</a:t>
            </a:r>
            <a:r>
              <a:rPr lang="fr-FR" sz="2400" dirty="0">
                <a:solidFill>
                  <a:schemeClr val="tx1">
                    <a:lumMod val="95000"/>
                    <a:lumOff val="5000"/>
                  </a:schemeClr>
                </a:solidFill>
              </a:rPr>
              <a:t> : </a:t>
            </a:r>
          </a:p>
          <a:p>
            <a:pPr algn="l">
              <a:lnSpc>
                <a:spcPct val="90000"/>
              </a:lnSpc>
              <a:defRPr/>
            </a:pPr>
            <a:endParaRPr lang="fr-FR" sz="2400" dirty="0">
              <a:solidFill>
                <a:schemeClr val="tx1">
                  <a:lumMod val="95000"/>
                  <a:lumOff val="5000"/>
                </a:schemeClr>
              </a:solidFill>
            </a:endParaRPr>
          </a:p>
          <a:p>
            <a:pPr algn="l">
              <a:lnSpc>
                <a:spcPct val="90000"/>
              </a:lnSpc>
              <a:defRPr/>
            </a:pPr>
            <a:r>
              <a:rPr lang="fr-FR" sz="2400" dirty="0">
                <a:solidFill>
                  <a:schemeClr val="tx1">
                    <a:lumMod val="95000"/>
                    <a:lumOff val="5000"/>
                  </a:schemeClr>
                </a:solidFill>
              </a:rPr>
              <a:t>Directement transférable vers le compte ouvert à l’étranger.</a:t>
            </a:r>
          </a:p>
          <a:p>
            <a:pPr marL="989013" lvl="0" indent="-449263" algn="l"/>
            <a:endParaRPr lang="fr-FR" sz="2400" dirty="0">
              <a:solidFill>
                <a:schemeClr val="tx1">
                  <a:lumMod val="95000"/>
                  <a:lumOff val="5000"/>
                </a:schemeClr>
              </a:solidFill>
            </a:endParaRP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lnSpcReduction="10000"/>
          </a:bodyPr>
          <a:lstStyle/>
          <a:p>
            <a:pPr marL="989013" lvl="0" indent="-449263" algn="l">
              <a:buFont typeface="Wingdings" pitchFamily="2" charset="2"/>
              <a:buChar char="ü"/>
            </a:pPr>
            <a:r>
              <a:rPr lang="fr-FR" sz="2400" dirty="0">
                <a:solidFill>
                  <a:schemeClr val="tx1">
                    <a:lumMod val="95000"/>
                    <a:lumOff val="5000"/>
                  </a:schemeClr>
                </a:solidFill>
              </a:rPr>
              <a:t>Formalités bancaires et commerciales-Suite-</a:t>
            </a:r>
          </a:p>
          <a:p>
            <a:pPr marL="989013" lvl="0" indent="-449263" algn="l">
              <a:buFont typeface="Wingdings" pitchFamily="2" charset="2"/>
              <a:buChar char="ü"/>
            </a:pPr>
            <a:endParaRPr lang="fr-FR" sz="2400" dirty="0">
              <a:solidFill>
                <a:schemeClr val="tx1">
                  <a:lumMod val="95000"/>
                  <a:lumOff val="5000"/>
                </a:schemeClr>
              </a:solidFill>
            </a:endParaRPr>
          </a:p>
          <a:p>
            <a:pPr algn="just">
              <a:lnSpc>
                <a:spcPct val="90000"/>
              </a:lnSpc>
              <a:defRPr/>
            </a:pPr>
            <a:r>
              <a:rPr lang="fr-FR" sz="2400" dirty="0">
                <a:solidFill>
                  <a:schemeClr val="tx1">
                    <a:lumMod val="95000"/>
                    <a:lumOff val="5000"/>
                  </a:schemeClr>
                </a:solidFill>
              </a:rPr>
              <a:t>D. </a:t>
            </a:r>
            <a:r>
              <a:rPr lang="fr-FR" sz="2400" u="sng" dirty="0">
                <a:solidFill>
                  <a:schemeClr val="tx1">
                    <a:lumMod val="95000"/>
                    <a:lumOff val="5000"/>
                  </a:schemeClr>
                </a:solidFill>
              </a:rPr>
              <a:t>Formalités commerciales</a:t>
            </a:r>
            <a:r>
              <a:rPr lang="fr-FR" sz="2400" dirty="0">
                <a:solidFill>
                  <a:schemeClr val="tx1">
                    <a:lumMod val="95000"/>
                    <a:lumOff val="5000"/>
                  </a:schemeClr>
                </a:solidFill>
              </a:rPr>
              <a:t>: </a:t>
            </a:r>
          </a:p>
          <a:p>
            <a:pPr algn="just">
              <a:lnSpc>
                <a:spcPct val="90000"/>
              </a:lnSpc>
              <a:defRPr/>
            </a:pPr>
            <a:endParaRPr lang="fr-FR" sz="2400" dirty="0">
              <a:solidFill>
                <a:schemeClr val="tx1">
                  <a:lumMod val="95000"/>
                  <a:lumOff val="5000"/>
                </a:schemeClr>
              </a:solidFill>
            </a:endParaRPr>
          </a:p>
          <a:p>
            <a:pPr algn="just">
              <a:lnSpc>
                <a:spcPct val="90000"/>
              </a:lnSpc>
              <a:defRPr/>
            </a:pPr>
            <a:r>
              <a:rPr lang="fr-FR" sz="2400" dirty="0">
                <a:solidFill>
                  <a:schemeClr val="tx1">
                    <a:lumMod val="95000"/>
                    <a:lumOff val="5000"/>
                  </a:schemeClr>
                </a:solidFill>
              </a:rPr>
              <a:t>Toute entreprise ayant son siège à l’étranger et exerçant une activité en Algérie par l’intermédiaire d’un établissement est soumise à inscription au CNRC. </a:t>
            </a:r>
          </a:p>
          <a:p>
            <a:pPr algn="just">
              <a:lnSpc>
                <a:spcPct val="90000"/>
              </a:lnSpc>
              <a:defRPr/>
            </a:pPr>
            <a:endParaRPr lang="fr-FR" sz="2400" dirty="0">
              <a:solidFill>
                <a:schemeClr val="tx1">
                  <a:lumMod val="95000"/>
                  <a:lumOff val="5000"/>
                </a:schemeClr>
              </a:solidFill>
            </a:endParaRPr>
          </a:p>
          <a:p>
            <a:pPr algn="just">
              <a:lnSpc>
                <a:spcPct val="90000"/>
              </a:lnSpc>
              <a:defRPr/>
            </a:pPr>
            <a:r>
              <a:rPr lang="fr-FR" sz="2400" dirty="0">
                <a:solidFill>
                  <a:schemeClr val="tx1">
                    <a:lumMod val="95000"/>
                    <a:lumOff val="5000"/>
                  </a:schemeClr>
                </a:solidFill>
              </a:rPr>
              <a:t>Les indications à porter sur le registre de commerce sont celles du siège à l’étranger.</a:t>
            </a:r>
          </a:p>
          <a:p>
            <a:pPr algn="just">
              <a:lnSpc>
                <a:spcPct val="90000"/>
              </a:lnSpc>
              <a:defRPr/>
            </a:pPr>
            <a:endParaRPr lang="fr-FR" sz="2400" dirty="0">
              <a:solidFill>
                <a:schemeClr val="tx1">
                  <a:lumMod val="95000"/>
                  <a:lumOff val="5000"/>
                </a:schemeClr>
              </a:solidFill>
            </a:endParaRPr>
          </a:p>
          <a:p>
            <a:pPr algn="just">
              <a:lnSpc>
                <a:spcPct val="90000"/>
              </a:lnSpc>
              <a:defRPr/>
            </a:pPr>
            <a:r>
              <a:rPr lang="fr-FR" sz="2400" i="1" dirty="0">
                <a:solidFill>
                  <a:srgbClr val="FF0000"/>
                </a:solidFill>
              </a:rPr>
              <a:t>(Art 6 de la loi n° 04-08 du 14 Août 2004 relative aux conditions d’exercice des activités commerciales + article 2 du Décret Exécutif n° 03-453 du 01/12/2003 relatif aux conditions d’inscription au registre de commerce).</a:t>
            </a:r>
          </a:p>
          <a:p>
            <a:pPr algn="just">
              <a:lnSpc>
                <a:spcPct val="90000"/>
              </a:lnSpc>
              <a:defRPr/>
            </a:pPr>
            <a:r>
              <a:rPr lang="fr-FR" sz="2400" b="1" i="1" dirty="0">
                <a:solidFill>
                  <a:schemeClr val="tx1"/>
                </a:solidFill>
              </a:rPr>
              <a:t>N.B: inscription des établissements stables au CNRC</a:t>
            </a:r>
          </a:p>
          <a:p>
            <a:pPr marL="989013" lvl="0" indent="-449263" algn="l"/>
            <a:endParaRPr lang="fr-FR" sz="2400" dirty="0">
              <a:solidFill>
                <a:schemeClr val="tx1">
                  <a:lumMod val="95000"/>
                  <a:lumOff val="5000"/>
                </a:schemeClr>
              </a:solidFill>
            </a:endParaRP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a:bodyPr>
          <a:lstStyle/>
          <a:p>
            <a:pPr marL="989013" lvl="0" indent="-449263" algn="l">
              <a:buFont typeface="Wingdings" pitchFamily="2" charset="2"/>
              <a:buChar char="ü"/>
            </a:pPr>
            <a:r>
              <a:rPr lang="fr-FR" sz="2400" dirty="0">
                <a:solidFill>
                  <a:schemeClr val="tx1">
                    <a:lumMod val="95000"/>
                    <a:lumOff val="5000"/>
                  </a:schemeClr>
                </a:solidFill>
              </a:rPr>
              <a:t>Eléments de taxation douanière</a:t>
            </a:r>
          </a:p>
          <a:p>
            <a:pPr marL="989013" lvl="0" indent="-449263" algn="l"/>
            <a:endParaRPr lang="fr-FR" sz="2400" dirty="0">
              <a:solidFill>
                <a:schemeClr val="tx1">
                  <a:lumMod val="95000"/>
                  <a:lumOff val="5000"/>
                </a:schemeClr>
              </a:solidFill>
            </a:endParaRPr>
          </a:p>
          <a:p>
            <a:pPr lvl="0" algn="l"/>
            <a:r>
              <a:rPr lang="fr-FR" sz="2400" dirty="0">
                <a:solidFill>
                  <a:schemeClr val="tx1">
                    <a:lumMod val="95000"/>
                    <a:lumOff val="5000"/>
                  </a:schemeClr>
                </a:solidFill>
              </a:rPr>
              <a:t>En cas de passage de biens d’équipements ou de marchandises en douanes, il est fait application de la fiscalité douanière, à savoir:</a:t>
            </a:r>
          </a:p>
          <a:p>
            <a:pPr lvl="0" algn="l"/>
            <a:endParaRPr lang="fr-FR" sz="2400" dirty="0">
              <a:solidFill>
                <a:schemeClr val="tx1">
                  <a:lumMod val="95000"/>
                  <a:lumOff val="5000"/>
                </a:schemeClr>
              </a:solidFill>
            </a:endParaRPr>
          </a:p>
          <a:p>
            <a:pPr lvl="0" algn="l">
              <a:buFontTx/>
              <a:buChar char="-"/>
            </a:pPr>
            <a:r>
              <a:rPr lang="fr-FR" sz="2400" dirty="0">
                <a:solidFill>
                  <a:schemeClr val="tx1">
                    <a:lumMod val="95000"/>
                    <a:lumOff val="5000"/>
                  </a:schemeClr>
                </a:solidFill>
              </a:rPr>
              <a:t>Le paiement des droits et redevances douanières;</a:t>
            </a:r>
          </a:p>
          <a:p>
            <a:pPr lvl="0" algn="l">
              <a:buFontTx/>
              <a:buChar char="-"/>
            </a:pPr>
            <a:r>
              <a:rPr lang="fr-FR" sz="2400" dirty="0">
                <a:solidFill>
                  <a:schemeClr val="tx1">
                    <a:lumMod val="95000"/>
                    <a:lumOff val="5000"/>
                  </a:schemeClr>
                </a:solidFill>
              </a:rPr>
              <a:t>Le paiement de la TVA douane;</a:t>
            </a:r>
          </a:p>
          <a:p>
            <a:pPr lvl="0" algn="l">
              <a:buFontTx/>
              <a:buChar char="-"/>
            </a:pPr>
            <a:r>
              <a:rPr lang="fr-FR" sz="2400" dirty="0">
                <a:solidFill>
                  <a:schemeClr val="tx1">
                    <a:lumMod val="95000"/>
                    <a:lumOff val="5000"/>
                  </a:schemeClr>
                </a:solidFill>
              </a:rPr>
              <a:t>Le paiement d’autres taxes éventuellement exigibles (TIC, taxe de 2% applicable sur le importations….</a:t>
            </a:r>
            <a:r>
              <a:rPr lang="fr-FR" sz="2400" dirty="0" err="1">
                <a:solidFill>
                  <a:schemeClr val="tx1">
                    <a:lumMod val="95000"/>
                    <a:lumOff val="5000"/>
                  </a:schemeClr>
                </a:solidFill>
              </a:rPr>
              <a:t>etc</a:t>
            </a:r>
            <a:r>
              <a:rPr lang="fr-FR" sz="2400" dirty="0">
                <a:solidFill>
                  <a:schemeClr val="tx1">
                    <a:lumMod val="95000"/>
                    <a:lumOff val="5000"/>
                  </a:schemeClr>
                </a:solidFill>
              </a:rPr>
              <a:t>).   </a:t>
            </a: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92500" lnSpcReduction="10000"/>
          </a:bodyPr>
          <a:lstStyle/>
          <a:p>
            <a:pPr marL="989013" lvl="0" indent="-449263" algn="l">
              <a:buFont typeface="Wingdings" pitchFamily="2" charset="2"/>
              <a:buChar char="ü"/>
            </a:pPr>
            <a:r>
              <a:rPr lang="fr-FR" sz="2400" dirty="0">
                <a:solidFill>
                  <a:schemeClr val="tx1">
                    <a:lumMod val="95000"/>
                    <a:lumOff val="5000"/>
                  </a:schemeClr>
                </a:solidFill>
              </a:rPr>
              <a:t>Modalités de délivrance des attestations de situation fiscale:</a:t>
            </a:r>
          </a:p>
          <a:p>
            <a:pPr marL="0" lvl="1" algn="just"/>
            <a:endParaRPr lang="fr-FR" dirty="0">
              <a:solidFill>
                <a:schemeClr val="tx1">
                  <a:lumMod val="95000"/>
                  <a:lumOff val="5000"/>
                </a:schemeClr>
              </a:solidFill>
            </a:endParaRPr>
          </a:p>
          <a:p>
            <a:pPr marL="0" lvl="1" algn="just"/>
            <a:r>
              <a:rPr lang="fr-FR" dirty="0">
                <a:solidFill>
                  <a:schemeClr val="tx1">
                    <a:lumMod val="95000"/>
                    <a:lumOff val="5000"/>
                  </a:schemeClr>
                </a:solidFill>
              </a:rPr>
              <a:t>En application des dispositions de l’article 182 </a:t>
            </a:r>
            <a:r>
              <a:rPr lang="fr-FR" i="1" dirty="0">
                <a:solidFill>
                  <a:schemeClr val="tx1">
                    <a:lumMod val="95000"/>
                    <a:lumOff val="5000"/>
                  </a:schemeClr>
                </a:solidFill>
              </a:rPr>
              <a:t>ter</a:t>
            </a:r>
            <a:r>
              <a:rPr lang="fr-FR" dirty="0">
                <a:solidFill>
                  <a:schemeClr val="tx1">
                    <a:lumMod val="95000"/>
                    <a:lumOff val="5000"/>
                  </a:schemeClr>
                </a:solidFill>
              </a:rPr>
              <a:t> du CIDTA, la déclaration de transfert de fonds à l’étranger concerne tous les transferts, à quelque titre que ce soit, réalisés au profit de personnes physiques ou morales non résidentes en Algérie. Elle doit être introduite auprès des services fiscaux compétents par différentes personnes:</a:t>
            </a:r>
          </a:p>
          <a:p>
            <a:pPr marL="0" lvl="1" algn="just"/>
            <a:endParaRPr lang="fr-FR" dirty="0">
              <a:solidFill>
                <a:schemeClr val="tx1">
                  <a:lumMod val="95000"/>
                  <a:lumOff val="5000"/>
                </a:schemeClr>
              </a:solidFill>
            </a:endParaRPr>
          </a:p>
          <a:p>
            <a:pPr marL="176213" lvl="1" indent="-176213" algn="just"/>
            <a:r>
              <a:rPr lang="fr-FR" dirty="0">
                <a:solidFill>
                  <a:schemeClr val="tx1">
                    <a:lumMod val="95000"/>
                    <a:lumOff val="5000"/>
                  </a:schemeClr>
                </a:solidFill>
              </a:rPr>
              <a:t>- Contractants algériens (entités ordonnatrices): les personnes morales et physiques de droit algérien, les administrations, les institutions et les organismes publics;</a:t>
            </a:r>
          </a:p>
          <a:p>
            <a:pPr marL="265113" lvl="1" indent="-265113" algn="just"/>
            <a:r>
              <a:rPr lang="fr-FR" dirty="0">
                <a:solidFill>
                  <a:schemeClr val="tx1">
                    <a:lumMod val="95000"/>
                    <a:lumOff val="5000"/>
                  </a:schemeClr>
                </a:solidFill>
              </a:rPr>
              <a:t>- Entreprises étrangères disposant d’un établissement stable en Algérie.</a:t>
            </a:r>
            <a:endParaRPr lang="fr-FR" sz="3300" dirty="0">
              <a:solidFill>
                <a:schemeClr val="tx1">
                  <a:lumMod val="95000"/>
                  <a:lumOff val="5000"/>
                </a:schemeClr>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92500" lnSpcReduction="20000"/>
          </a:bodyPr>
          <a:lstStyle/>
          <a:p>
            <a:pPr marL="989013" indent="-449263" algn="l">
              <a:buFont typeface="Wingdings" pitchFamily="2" charset="2"/>
              <a:buChar char="ü"/>
            </a:pPr>
            <a:r>
              <a:rPr lang="fr-FR" sz="2400" dirty="0">
                <a:solidFill>
                  <a:schemeClr val="tx1">
                    <a:lumMod val="95000"/>
                    <a:lumOff val="5000"/>
                  </a:schemeClr>
                </a:solidFill>
              </a:rPr>
              <a:t>Modalités de délivrance des attestations de situation fiscale-Suite:</a:t>
            </a:r>
          </a:p>
          <a:p>
            <a:pPr marL="0" lvl="1" algn="just"/>
            <a:endParaRPr lang="fr-FR" dirty="0">
              <a:solidFill>
                <a:schemeClr val="tx1">
                  <a:lumMod val="95000"/>
                  <a:lumOff val="5000"/>
                </a:schemeClr>
              </a:solidFill>
            </a:endParaRPr>
          </a:p>
          <a:p>
            <a:pPr marL="0" lvl="1" algn="l"/>
            <a:r>
              <a:rPr lang="fr-FR" b="1" dirty="0">
                <a:solidFill>
                  <a:schemeClr val="tx1">
                    <a:lumMod val="95000"/>
                    <a:lumOff val="5000"/>
                  </a:schemeClr>
                </a:solidFill>
              </a:rPr>
              <a:t>Remarque: </a:t>
            </a:r>
          </a:p>
          <a:p>
            <a:pPr marL="176213" lvl="1" indent="-176213" algn="l"/>
            <a:r>
              <a:rPr lang="fr-FR" b="1" dirty="0">
                <a:solidFill>
                  <a:schemeClr val="tx1">
                    <a:lumMod val="95000"/>
                    <a:lumOff val="5000"/>
                  </a:schemeClr>
                </a:solidFill>
              </a:rPr>
              <a:t>- </a:t>
            </a:r>
            <a:r>
              <a:rPr lang="fr-FR" dirty="0">
                <a:solidFill>
                  <a:schemeClr val="tx1">
                    <a:lumMod val="95000"/>
                    <a:lumOff val="5000"/>
                  </a:schemeClr>
                </a:solidFill>
              </a:rPr>
              <a:t>Les sommes versées par les opérateurs, en rémunération des importations de biens soumises à la taxe de domiciliation bancaire, sont dispensées de la souscription de la déclaration de transfert de fonds.</a:t>
            </a:r>
          </a:p>
          <a:p>
            <a:pPr marL="0" lvl="1" algn="l"/>
            <a:endParaRPr lang="fr-FR" dirty="0">
              <a:solidFill>
                <a:schemeClr val="tx1">
                  <a:lumMod val="95000"/>
                  <a:lumOff val="5000"/>
                </a:schemeClr>
              </a:solidFill>
            </a:endParaRPr>
          </a:p>
          <a:p>
            <a:pPr marL="176213" lvl="1" indent="-176213" algn="l">
              <a:buFontTx/>
              <a:buChar char="-"/>
            </a:pPr>
            <a:r>
              <a:rPr lang="fr-FR" dirty="0">
                <a:solidFill>
                  <a:schemeClr val="tx1">
                    <a:lumMod val="95000"/>
                    <a:lumOff val="5000"/>
                  </a:schemeClr>
                </a:solidFill>
              </a:rPr>
              <a:t>Les transferts de fonds doivent faire l’objet d’une déclaration préalable, auprès des services fiscaux territorialement compétents, sur un imprimé fourni par l’administration fiscale. </a:t>
            </a:r>
          </a:p>
          <a:p>
            <a:pPr marL="989013" lvl="0" indent="-449263" algn="l"/>
            <a:endParaRPr lang="fr-FR" sz="2400" dirty="0">
              <a:solidFill>
                <a:schemeClr val="tx1">
                  <a:lumMod val="95000"/>
                  <a:lumOff val="5000"/>
                </a:schemeClr>
              </a:solidFill>
            </a:endParaRPr>
          </a:p>
          <a:p>
            <a:pPr algn="l">
              <a:lnSpc>
                <a:spcPct val="120000"/>
              </a:lnSpc>
              <a:spcBef>
                <a:spcPts val="0"/>
              </a:spcBef>
            </a:pPr>
            <a:r>
              <a:rPr lang="fr-FR" sz="3600" dirty="0">
                <a:solidFill>
                  <a:schemeClr val="tx1">
                    <a:lumMod val="95000"/>
                    <a:lumOff val="5000"/>
                  </a:schemeClr>
                </a:solidFill>
              </a:rPr>
              <a:t> </a:t>
            </a:r>
          </a:p>
          <a:p>
            <a:pPr algn="l">
              <a:lnSpc>
                <a:spcPct val="120000"/>
              </a:lnSpc>
              <a:spcBef>
                <a:spcPts val="0"/>
              </a:spcBef>
            </a:pPr>
            <a:endParaRPr lang="fr-FR" sz="3300" dirty="0">
              <a:solidFill>
                <a:schemeClr val="tx1">
                  <a:lumMod val="95000"/>
                  <a:lumOff val="5000"/>
                </a:schemeClr>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0"/>
            <a:ext cx="8640960" cy="648072"/>
          </a:xfrm>
          <a:ln>
            <a:solidFill>
              <a:srgbClr val="FFC000"/>
            </a:solidFill>
          </a:ln>
        </p:spPr>
        <p:txBody>
          <a:bodyPr>
            <a:normAutofit fontScale="90000"/>
          </a:bodyPr>
          <a:lstStyle/>
          <a:p>
            <a:r>
              <a:rPr lang="fr-FR" sz="2400" b="1" dirty="0">
                <a:solidFill>
                  <a:schemeClr val="tx1">
                    <a:lumMod val="95000"/>
                    <a:lumOff val="5000"/>
                  </a:schemeClr>
                </a:solidFill>
              </a:rPr>
              <a:t>3° - Taxes diverses applicables aux contrats conclus avec les entreprises étrangères  et délivrances des ATF</a:t>
            </a:r>
          </a:p>
        </p:txBody>
      </p:sp>
      <p:sp>
        <p:nvSpPr>
          <p:cNvPr id="3" name="Sous-titre 2"/>
          <p:cNvSpPr>
            <a:spLocks noGrp="1"/>
          </p:cNvSpPr>
          <p:nvPr>
            <p:ph type="subTitle" idx="1"/>
          </p:nvPr>
        </p:nvSpPr>
        <p:spPr>
          <a:xfrm>
            <a:off x="251520" y="980728"/>
            <a:ext cx="8640960" cy="5616624"/>
          </a:xfrm>
          <a:ln>
            <a:solidFill>
              <a:srgbClr val="FFC000"/>
            </a:solidFill>
          </a:ln>
        </p:spPr>
        <p:txBody>
          <a:bodyPr>
            <a:normAutofit fontScale="55000" lnSpcReduction="20000"/>
          </a:bodyPr>
          <a:lstStyle/>
          <a:p>
            <a:pPr marL="989013" lvl="0" indent="-449263" algn="l">
              <a:buFont typeface="Wingdings" pitchFamily="2" charset="2"/>
              <a:buChar char="ü"/>
            </a:pPr>
            <a:r>
              <a:rPr lang="fr-FR" sz="4400" dirty="0">
                <a:solidFill>
                  <a:schemeClr val="tx1">
                    <a:lumMod val="95000"/>
                    <a:lumOff val="5000"/>
                  </a:schemeClr>
                </a:solidFill>
              </a:rPr>
              <a:t>Modalités de délivrance des attestations de transfert de fonds vers l’étranger-Suite et fin-</a:t>
            </a:r>
          </a:p>
          <a:p>
            <a:pPr marL="0" lvl="1" algn="just"/>
            <a:endParaRPr lang="fr-FR" dirty="0">
              <a:solidFill>
                <a:schemeClr val="tx1">
                  <a:lumMod val="95000"/>
                  <a:lumOff val="5000"/>
                </a:schemeClr>
              </a:solidFill>
            </a:endParaRPr>
          </a:p>
          <a:p>
            <a:pPr lvl="0" algn="just"/>
            <a:r>
              <a:rPr lang="fr-FR" sz="5100" b="1" dirty="0">
                <a:solidFill>
                  <a:schemeClr val="tx1">
                    <a:lumMod val="95000"/>
                    <a:lumOff val="5000"/>
                  </a:schemeClr>
                </a:solidFill>
              </a:rPr>
              <a:t>Délai délivrance de l’attestation de transfert : </a:t>
            </a:r>
          </a:p>
          <a:p>
            <a:pPr algn="just"/>
            <a:r>
              <a:rPr lang="fr-FR" sz="4400" dirty="0">
                <a:solidFill>
                  <a:schemeClr val="tx1">
                    <a:lumMod val="95000"/>
                    <a:lumOff val="5000"/>
                  </a:schemeClr>
                </a:solidFill>
              </a:rPr>
              <a:t> </a:t>
            </a:r>
          </a:p>
          <a:p>
            <a:pPr algn="just"/>
            <a:r>
              <a:rPr lang="fr-FR" sz="4400" dirty="0">
                <a:solidFill>
                  <a:schemeClr val="tx1">
                    <a:lumMod val="95000"/>
                    <a:lumOff val="5000"/>
                  </a:schemeClr>
                </a:solidFill>
              </a:rPr>
              <a:t>Après examen et analyse par l’administration fiscale du dossier de demande de transfert formulée par le contribuable, une attestation lui est remise dans un délai de sept (07) jours, à compter de la date de dépôt de ladite demande. </a:t>
            </a:r>
          </a:p>
          <a:p>
            <a:pPr algn="just"/>
            <a:r>
              <a:rPr lang="fr-FR" sz="4400" dirty="0">
                <a:solidFill>
                  <a:schemeClr val="tx1">
                    <a:lumMod val="95000"/>
                    <a:lumOff val="5000"/>
                  </a:schemeClr>
                </a:solidFill>
              </a:rPr>
              <a:t> </a:t>
            </a:r>
          </a:p>
          <a:p>
            <a:pPr algn="just"/>
            <a:r>
              <a:rPr lang="fr-FR" sz="4400" dirty="0">
                <a:solidFill>
                  <a:schemeClr val="tx1">
                    <a:lumMod val="95000"/>
                    <a:lumOff val="5000"/>
                  </a:schemeClr>
                </a:solidFill>
              </a:rPr>
              <a:t>Ce délai n’est pas applicable en cas de non respect des obligations fiscales par l’opérateur étranger ou ses sous-traitants non établis en Algérie.</a:t>
            </a:r>
          </a:p>
          <a:p>
            <a:pPr algn="just"/>
            <a:r>
              <a:rPr lang="fr-FR" sz="4400" dirty="0">
                <a:solidFill>
                  <a:schemeClr val="tx1">
                    <a:lumMod val="95000"/>
                    <a:lumOff val="5000"/>
                  </a:schemeClr>
                </a:solidFill>
              </a:rPr>
              <a:t> </a:t>
            </a:r>
          </a:p>
          <a:p>
            <a:pPr algn="just"/>
            <a:r>
              <a:rPr lang="fr-FR" sz="4400" dirty="0">
                <a:solidFill>
                  <a:schemeClr val="tx1">
                    <a:lumMod val="95000"/>
                    <a:lumOff val="5000"/>
                  </a:schemeClr>
                </a:solidFill>
              </a:rPr>
              <a:t>Dans ce cas, l’attestation ne peut être délivrée qu’après régularisation de la situation fiscale du bénéficiaire des sommes objet de demande transfert.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51520" y="908720"/>
            <a:ext cx="8568952" cy="4722827"/>
          </a:xfrm>
          <a:ln>
            <a:solidFill>
              <a:srgbClr val="FFC000"/>
            </a:solidFill>
          </a:ln>
        </p:spPr>
        <p:txBody>
          <a:bodyPr>
            <a:normAutofit/>
          </a:bodyPr>
          <a:lstStyle/>
          <a:p>
            <a:pPr algn="ctr">
              <a:buNone/>
            </a:pPr>
            <a:endParaRPr lang="fr-FR" sz="4400" b="1" dirty="0">
              <a:solidFill>
                <a:srgbClr val="0070C0"/>
              </a:solidFill>
              <a:latin typeface="Times New Roman" pitchFamily="18" charset="0"/>
              <a:cs typeface="Times New Roman" pitchFamily="18" charset="0"/>
            </a:endParaRPr>
          </a:p>
          <a:p>
            <a:pPr algn="ctr">
              <a:buNone/>
            </a:pPr>
            <a:r>
              <a:rPr lang="fr-FR" sz="6000" b="1" dirty="0">
                <a:solidFill>
                  <a:srgbClr val="0070C0"/>
                </a:solidFill>
                <a:latin typeface="Times New Roman" pitchFamily="18" charset="0"/>
                <a:cs typeface="Times New Roman" pitchFamily="18" charset="0"/>
              </a:rPr>
              <a:t>MERCI DE</a:t>
            </a:r>
          </a:p>
          <a:p>
            <a:pPr algn="ctr">
              <a:buNone/>
            </a:pPr>
            <a:r>
              <a:rPr lang="fr-FR" sz="6000" b="1" dirty="0">
                <a:solidFill>
                  <a:srgbClr val="0070C0"/>
                </a:solidFill>
                <a:latin typeface="Times New Roman" pitchFamily="18" charset="0"/>
                <a:cs typeface="Times New Roman" pitchFamily="18" charset="0"/>
              </a:rPr>
              <a:t> VOTRE ATTENTION</a:t>
            </a:r>
            <a:endParaRPr lang="fr-FR" sz="6000" dirty="0">
              <a:solidFill>
                <a:srgbClr val="0070C0"/>
              </a:solidFill>
            </a:endParaRPr>
          </a:p>
          <a:p>
            <a:endParaRPr lang="fr-FR" sz="2400" dirty="0"/>
          </a:p>
          <a:p>
            <a:pPr marL="265113" indent="-265113" algn="just">
              <a:buNone/>
            </a:pPr>
            <a:endParaRPr lang="fr-FR" sz="2400" b="1" i="1" dirty="0">
              <a:solidFill>
                <a:schemeClr val="tx1"/>
              </a:solidFill>
              <a:latin typeface="Times New Roman" pitchFamily="18" charset="0"/>
              <a:cs typeface="Times New Roman" pitchFamily="18" charset="0"/>
            </a:endParaRPr>
          </a:p>
          <a:p>
            <a:pPr marL="265113" indent="-265113" algn="just">
              <a:buNone/>
            </a:pPr>
            <a:endParaRPr lang="fr-FR" sz="3600" b="1" i="1" dirty="0">
              <a:solidFill>
                <a:schemeClr val="tx1"/>
              </a:solidFill>
              <a:latin typeface="Times New Roman" pitchFamily="18" charset="0"/>
              <a:cs typeface="Times New Roman" pitchFamily="18" charset="0"/>
            </a:endParaRPr>
          </a:p>
          <a:p>
            <a:pPr algn="just">
              <a:buNone/>
            </a:pPr>
            <a:endParaRPr lang="fr-FR" sz="2600" dirty="0"/>
          </a:p>
          <a:p>
            <a:pPr>
              <a:buNone/>
            </a:pPr>
            <a:endParaRPr lang="fr-FR" sz="2600" b="1" i="1" dirty="0">
              <a:solidFill>
                <a:schemeClr val="tx1"/>
              </a:solidFill>
              <a:latin typeface="Times New Roman" pitchFamily="18" charset="0"/>
              <a:cs typeface="Times New Roman" pitchFamily="18" charset="0"/>
            </a:endParaRPr>
          </a:p>
          <a:p>
            <a:pPr>
              <a:buNone/>
            </a:pPr>
            <a:endParaRPr lang="fr-FR" sz="2600" b="1" dirty="0">
              <a:solidFill>
                <a:schemeClr val="tx1"/>
              </a:solidFill>
              <a:latin typeface="Freestyle Script" pitchFamily="66" charset="0"/>
              <a:cs typeface="Gautami" pitchFamily="2"/>
            </a:endParaRPr>
          </a:p>
        </p:txBody>
      </p:sp>
    </p:spTree>
    <p:extLst>
      <p:ext uri="{BB962C8B-B14F-4D97-AF65-F5344CB8AC3E}">
        <p14:creationId xmlns:p14="http://schemas.microsoft.com/office/powerpoint/2010/main" val="7448912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88632"/>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 A- Définition de la notion de fournisseur-suite:</a:t>
            </a:r>
          </a:p>
          <a:p>
            <a:pPr marL="809625" lvl="0" algn="l">
              <a:lnSpc>
                <a:spcPct val="120000"/>
              </a:lnSpc>
              <a:spcBef>
                <a:spcPts val="0"/>
              </a:spcBef>
            </a:pPr>
            <a:endParaRPr lang="fr-FR" sz="2000" dirty="0">
              <a:solidFill>
                <a:schemeClr val="tx1">
                  <a:lumMod val="95000"/>
                  <a:lumOff val="5000"/>
                </a:schemeClr>
              </a:solidFill>
            </a:endParaRPr>
          </a:p>
          <a:p>
            <a:pPr marL="809625" lvl="0" algn="l">
              <a:lnSpc>
                <a:spcPct val="120000"/>
              </a:lnSpc>
              <a:spcBef>
                <a:spcPts val="0"/>
              </a:spcBef>
              <a:buFont typeface="Wingdings" pitchFamily="2" charset="2"/>
              <a:buChar char="ü"/>
            </a:pPr>
            <a:r>
              <a:rPr lang="fr-FR" sz="2000" dirty="0">
                <a:solidFill>
                  <a:schemeClr val="tx1">
                    <a:lumMod val="95000"/>
                    <a:lumOff val="5000"/>
                  </a:schemeClr>
                </a:solidFill>
              </a:rPr>
              <a:t>Les groupements:</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 groupement est l’une des formes permettant à des entreprises de joindre leurs efforts et expertises à l’effet de réaliser un but commercial commun.</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Le plus souvent, le groupement vise à décrocher des contrats qui ne sont pas accessibles pour les entreprises de les avoir en soumissionnant seules et ce, du fait de la diversité des domaines que nécessite la réalisation des contrats en question.</a:t>
            </a:r>
          </a:p>
          <a:p>
            <a:pPr lvl="0" algn="l">
              <a:lnSpc>
                <a:spcPct val="120000"/>
              </a:lnSpc>
              <a:spcBef>
                <a:spcPts val="0"/>
              </a:spcBef>
            </a:pPr>
            <a:endParaRPr lang="fr-FR" sz="2000" dirty="0">
              <a:solidFill>
                <a:schemeClr val="tx1">
                  <a:lumMod val="95000"/>
                  <a:lumOff val="5000"/>
                </a:schemeClr>
              </a:solidFill>
            </a:endParaRPr>
          </a:p>
          <a:p>
            <a:pPr algn="l">
              <a:lnSpc>
                <a:spcPct val="120000"/>
              </a:lnSpc>
              <a:spcBef>
                <a:spcPts val="0"/>
              </a:spcBef>
            </a:pPr>
            <a:r>
              <a:rPr lang="fr-FR" sz="2000" dirty="0">
                <a:solidFill>
                  <a:schemeClr val="tx1">
                    <a:lumMod val="95000"/>
                    <a:lumOff val="5000"/>
                  </a:schemeClr>
                </a:solidFill>
              </a:rPr>
              <a:t>En Algérie, le groupement est soumis à immatriculation, il peut être créé sans capital et ne donne pas lieu à réalisation ou partage des bénéfices. Une ou plusieurs entreprises étrangères peuvent être membres d’un groupement. </a:t>
            </a: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8641"/>
            <a:ext cx="8640960" cy="648072"/>
          </a:xfrm>
          <a:ln>
            <a:solidFill>
              <a:srgbClr val="FFC000"/>
            </a:solidFill>
          </a:ln>
        </p:spPr>
        <p:txBody>
          <a:bodyPr>
            <a:normAutofit fontScale="90000"/>
          </a:bodyPr>
          <a:lstStyle/>
          <a:p>
            <a:r>
              <a:rPr lang="fr-FR" sz="2400" b="1" dirty="0">
                <a:solidFill>
                  <a:schemeClr val="tx1">
                    <a:lumMod val="95000"/>
                    <a:lumOff val="5000"/>
                  </a:schemeClr>
                </a:solidFill>
              </a:rPr>
              <a:t>1°- Définition des notions qui déterminent le régime fiscal applicable aux entreprises </a:t>
            </a:r>
          </a:p>
        </p:txBody>
      </p:sp>
      <p:sp>
        <p:nvSpPr>
          <p:cNvPr id="3" name="Sous-titre 2"/>
          <p:cNvSpPr>
            <a:spLocks noGrp="1"/>
          </p:cNvSpPr>
          <p:nvPr>
            <p:ph type="subTitle" idx="1"/>
          </p:nvPr>
        </p:nvSpPr>
        <p:spPr>
          <a:xfrm>
            <a:off x="251520" y="980728"/>
            <a:ext cx="8640960" cy="5688632"/>
          </a:xfrm>
          <a:ln>
            <a:solidFill>
              <a:srgbClr val="FFC000"/>
            </a:solidFill>
          </a:ln>
        </p:spPr>
        <p:txBody>
          <a:bodyPr>
            <a:noAutofit/>
          </a:bodyPr>
          <a:lstStyle/>
          <a:p>
            <a:pPr algn="l">
              <a:lnSpc>
                <a:spcPct val="120000"/>
              </a:lnSpc>
              <a:spcBef>
                <a:spcPts val="0"/>
              </a:spcBef>
            </a:pPr>
            <a:r>
              <a:rPr lang="fr-FR" sz="2000" b="1" dirty="0">
                <a:solidFill>
                  <a:schemeClr val="tx1">
                    <a:lumMod val="95000"/>
                    <a:lumOff val="5000"/>
                  </a:schemeClr>
                </a:solidFill>
              </a:rPr>
              <a:t> A- Définition de la notion de fournisseur-suite:</a:t>
            </a:r>
          </a:p>
          <a:p>
            <a:pPr marL="809625" lvl="0" algn="l">
              <a:lnSpc>
                <a:spcPct val="120000"/>
              </a:lnSpc>
              <a:spcBef>
                <a:spcPts val="0"/>
              </a:spcBef>
            </a:pPr>
            <a:endParaRPr lang="fr-FR" sz="2000" dirty="0">
              <a:solidFill>
                <a:schemeClr val="tx1">
                  <a:lumMod val="95000"/>
                  <a:lumOff val="5000"/>
                </a:schemeClr>
              </a:solidFill>
            </a:endParaRPr>
          </a:p>
          <a:p>
            <a:pPr marL="809625" lvl="0" algn="l">
              <a:lnSpc>
                <a:spcPct val="120000"/>
              </a:lnSpc>
              <a:spcBef>
                <a:spcPts val="0"/>
              </a:spcBef>
              <a:buFont typeface="Wingdings" pitchFamily="2" charset="2"/>
              <a:buChar char="ü"/>
            </a:pPr>
            <a:r>
              <a:rPr lang="fr-FR" sz="2000" dirty="0">
                <a:solidFill>
                  <a:schemeClr val="tx1">
                    <a:lumMod val="95000"/>
                    <a:lumOff val="5000"/>
                  </a:schemeClr>
                </a:solidFill>
              </a:rPr>
              <a:t>Les groupements-suite:</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b="1" dirty="0">
                <a:solidFill>
                  <a:srgbClr val="FF0000"/>
                </a:solidFill>
              </a:rPr>
              <a:t>Remarque:</a:t>
            </a:r>
            <a:r>
              <a:rPr lang="fr-FR" sz="2000" dirty="0">
                <a:solidFill>
                  <a:schemeClr val="tx1">
                    <a:lumMod val="95000"/>
                    <a:lumOff val="5000"/>
                  </a:schemeClr>
                </a:solidFill>
              </a:rPr>
              <a:t> les entreprises étrangères peuvent intervenir en Algérie via un groupement constitué à l’étranger par ses membres non résidents et ce, pour les besoins et de soumission, puis de réalisation de contrats au profit de bénéficiaires sis en Algérie. </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dirty="0">
                <a:solidFill>
                  <a:schemeClr val="tx1">
                    <a:lumMod val="95000"/>
                    <a:lumOff val="5000"/>
                  </a:schemeClr>
                </a:solidFill>
              </a:rPr>
              <a:t>Au plan fiscal, les groupements ne sont pas des sujets fiscaux (article 136 bis du CIDTA).</a:t>
            </a: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r>
              <a:rPr lang="fr-FR" sz="2000" b="1" dirty="0">
                <a:solidFill>
                  <a:schemeClr val="tx1">
                    <a:lumMod val="95000"/>
                    <a:lumOff val="5000"/>
                  </a:schemeClr>
                </a:solidFill>
              </a:rPr>
              <a:t>Question:</a:t>
            </a:r>
            <a:r>
              <a:rPr lang="fr-FR" sz="2000" dirty="0">
                <a:solidFill>
                  <a:schemeClr val="tx1">
                    <a:lumMod val="95000"/>
                    <a:lumOff val="5000"/>
                  </a:schemeClr>
                </a:solidFill>
              </a:rPr>
              <a:t> Es ce que le groupement est recherché pour le paiement de la TVA et de l’IRG/Salaires?</a:t>
            </a:r>
            <a:endParaRPr lang="fr-FR" sz="2000" b="1"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a:p>
            <a:pPr lvl="0" algn="l">
              <a:lnSpc>
                <a:spcPct val="120000"/>
              </a:lnSpc>
              <a:spcBef>
                <a:spcPts val="0"/>
              </a:spcBef>
            </a:pPr>
            <a:endParaRPr lang="fr-FR" sz="2000" dirty="0">
              <a:solidFill>
                <a:schemeClr val="tx1">
                  <a:lumMod val="95000"/>
                  <a:lumOff val="5000"/>
                </a:schemeClr>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1969</TotalTime>
  <Words>2709</Words>
  <Application>Microsoft Office PowerPoint</Application>
  <PresentationFormat>Affichage à l'écran (4:3)</PresentationFormat>
  <Paragraphs>767</Paragraphs>
  <Slides>78</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78</vt:i4>
      </vt:variant>
    </vt:vector>
  </HeadingPairs>
  <TitlesOfParts>
    <vt:vector size="85" baseType="lpstr">
      <vt:lpstr>Arial</vt:lpstr>
      <vt:lpstr>Calibri</vt:lpstr>
      <vt:lpstr>Freestyle Script</vt:lpstr>
      <vt:lpstr>Gautami</vt:lpstr>
      <vt:lpstr>Times New Roman</vt:lpstr>
      <vt:lpstr>Wingdings</vt:lpstr>
      <vt:lpstr>Thème Office</vt:lpstr>
      <vt:lpstr>La Chambre Nationale des Commissaires aux Comptes</vt:lpstr>
      <vt:lpstr>Fiscalité des contrats conclus avec les entreprises étrangères </vt:lpstr>
      <vt:lpstr>Fiscalité des contrats conclus avec les entreprises étrangères  </vt:lpstr>
      <vt:lpstr>Fiscalité des contrats conclus avec les entreprises étrangères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1°- Définition des notions qui déterminent le régime fiscal applicable aux entreprises </vt:lpstr>
      <vt:lpstr>Présentation PowerPoint</vt:lpstr>
      <vt:lpstr>Présentation PowerPoint</vt:lpstr>
      <vt:lpstr>Éléments de la définition</vt:lpstr>
      <vt:lpstr>Présentation PowerPoint</vt:lpstr>
      <vt:lpstr>Présentation PowerPoint</vt:lpstr>
      <vt:lpstr>Présentation PowerPoint</vt:lpstr>
      <vt:lpstr>Présentation PowerPoint</vt:lpstr>
      <vt:lpstr>Présentation PowerPoint</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Présentation PowerPoint</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2° - Régime fiscal applicable</vt:lpstr>
      <vt:lpstr>Présentation PowerPoint</vt:lpstr>
      <vt:lpstr>Présentation PowerPoint</vt:lpstr>
      <vt:lpstr>2° - Régime fiscal applicable</vt:lpstr>
      <vt:lpstr>2° - Régime fiscal applicable</vt:lpstr>
      <vt:lpstr>2° - Régime fiscal applicable</vt:lpstr>
      <vt:lpstr>2° - Régime fiscal applicable</vt:lpstr>
      <vt:lpstr>2° - Régime fiscal applicable</vt:lpstr>
      <vt:lpstr>Présentation PowerPoint</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3° - Taxes diverses applicables aux contrats conclus avec les entreprises étrangères  et délivrances des ATF</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VIP Groupe</dc:title>
  <dc:creator>LOUMI Chaâbane</dc:creator>
  <cp:lastModifiedBy>CNCC</cp:lastModifiedBy>
  <cp:revision>175</cp:revision>
  <dcterms:created xsi:type="dcterms:W3CDTF">2021-06-11T17:34:32Z</dcterms:created>
  <dcterms:modified xsi:type="dcterms:W3CDTF">2024-11-03T08:11:30Z</dcterms:modified>
</cp:coreProperties>
</file>